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9"/>
  </p:notesMasterIdLst>
  <p:handoutMasterIdLst>
    <p:handoutMasterId r:id="rId20"/>
  </p:handoutMasterIdLst>
  <p:sldIdLst>
    <p:sldId id="282" r:id="rId5"/>
    <p:sldId id="338" r:id="rId6"/>
    <p:sldId id="339" r:id="rId7"/>
    <p:sldId id="340" r:id="rId8"/>
    <p:sldId id="343" r:id="rId9"/>
    <p:sldId id="344" r:id="rId10"/>
    <p:sldId id="347" r:id="rId11"/>
    <p:sldId id="349" r:id="rId12"/>
    <p:sldId id="351" r:id="rId13"/>
    <p:sldId id="350" r:id="rId14"/>
    <p:sldId id="352" r:id="rId15"/>
    <p:sldId id="353" r:id="rId16"/>
    <p:sldId id="345" r:id="rId17"/>
    <p:sldId id="346" r:id="rId18"/>
  </p:sldIdLst>
  <p:sldSz cx="9144000" cy="6858000" type="screen4x3"/>
  <p:notesSz cx="6858000" cy="92964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508"/>
    <a:srgbClr val="2B3C74"/>
    <a:srgbClr val="000000"/>
    <a:srgbClr val="21254F"/>
    <a:srgbClr val="0070B0"/>
    <a:srgbClr val="D05B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94658" autoAdjust="0"/>
  </p:normalViewPr>
  <p:slideViewPr>
    <p:cSldViewPr>
      <p:cViewPr varScale="1">
        <p:scale>
          <a:sx n="102" d="100"/>
          <a:sy n="102" d="100"/>
        </p:scale>
        <p:origin x="10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193" cy="465137"/>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endParaRPr lang="en-US"/>
          </a:p>
        </p:txBody>
      </p:sp>
      <p:sp>
        <p:nvSpPr>
          <p:cNvPr id="3" name="Date Placeholder 2"/>
          <p:cNvSpPr>
            <a:spLocks noGrp="1"/>
          </p:cNvSpPr>
          <p:nvPr>
            <p:ph type="dt" sz="quarter" idx="1"/>
          </p:nvPr>
        </p:nvSpPr>
        <p:spPr>
          <a:xfrm>
            <a:off x="3884628" y="2"/>
            <a:ext cx="2972193" cy="465137"/>
          </a:xfrm>
          <a:prstGeom prst="rect">
            <a:avLst/>
          </a:prstGeom>
        </p:spPr>
        <p:txBody>
          <a:bodyPr vert="horz" wrap="square" lIns="91440" tIns="45720" rIns="91440" bIns="45720" anchor="t" anchorCtr="0" compatLnSpc="1">
            <a:prstTxWarp prst="textNoShape">
              <a:avLst/>
            </a:prstTxWarp>
          </a:bodyPr>
          <a:lstStyle>
            <a:lvl1pPr algn="r" eaLnBrk="1" hangingPunct="1">
              <a:defRPr sz="1200"/>
            </a:lvl1pPr>
          </a:lstStyle>
          <a:p>
            <a:fld id="{27873FD9-5D8E-455F-AA15-CA37644BFC87}" type="datetimeFigureOut">
              <a:rPr lang="en-US" altLang="en-US"/>
              <a:t>3/10/2022</a:t>
            </a:fld>
            <a:endParaRPr lang="en-US" altLang="en-US"/>
          </a:p>
        </p:txBody>
      </p:sp>
      <p:sp>
        <p:nvSpPr>
          <p:cNvPr id="4" name="Footer Placeholder 3"/>
          <p:cNvSpPr>
            <a:spLocks noGrp="1"/>
          </p:cNvSpPr>
          <p:nvPr>
            <p:ph type="ftr" sz="quarter" idx="2"/>
          </p:nvPr>
        </p:nvSpPr>
        <p:spPr>
          <a:xfrm>
            <a:off x="1" y="8829150"/>
            <a:ext cx="2972193" cy="465137"/>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endParaRPr lang="en-US"/>
          </a:p>
        </p:txBody>
      </p:sp>
      <p:sp>
        <p:nvSpPr>
          <p:cNvPr id="5" name="Slide Number Placeholder 4"/>
          <p:cNvSpPr>
            <a:spLocks noGrp="1"/>
          </p:cNvSpPr>
          <p:nvPr>
            <p:ph type="sldNum" sz="quarter" idx="3"/>
          </p:nvPr>
        </p:nvSpPr>
        <p:spPr>
          <a:xfrm>
            <a:off x="3884628" y="8829150"/>
            <a:ext cx="2972193" cy="465137"/>
          </a:xfrm>
          <a:prstGeom prst="rect">
            <a:avLst/>
          </a:prstGeom>
        </p:spPr>
        <p:txBody>
          <a:bodyPr vert="horz" wrap="square" lIns="91440" tIns="45720" rIns="91440" bIns="45720" anchor="b" anchorCtr="0" compatLnSpc="1">
            <a:prstTxWarp prst="textNoShape">
              <a:avLst/>
            </a:prstTxWarp>
          </a:bodyPr>
          <a:lstStyle>
            <a:lvl1pPr algn="r" eaLnBrk="1" hangingPunct="1">
              <a:defRPr sz="1200"/>
            </a:lvl1pPr>
          </a:lstStyle>
          <a:p>
            <a:fld id="{E4457139-F970-4C0E-A917-EB41C71A4245}" type="slidenum">
              <a:rPr lang="en-US" altLang="en-US"/>
              <a:t>‹#›</a:t>
            </a:fld>
            <a:endParaRPr lang="en-US" altLang="en-US"/>
          </a:p>
        </p:txBody>
      </p:sp>
    </p:spTree>
    <p:extLst>
      <p:ext uri="{BB962C8B-B14F-4D97-AF65-F5344CB8AC3E}">
        <p14:creationId xmlns:p14="http://schemas.microsoft.com/office/powerpoint/2010/main" val="449590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193" cy="465137"/>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cs typeface="+mn-cs"/>
              </a:defRPr>
            </a:lvl1pPr>
          </a:lstStyle>
          <a:p>
            <a:endParaRPr lang="en-US"/>
          </a:p>
        </p:txBody>
      </p:sp>
      <p:sp>
        <p:nvSpPr>
          <p:cNvPr id="3" name="Date Placeholder 2"/>
          <p:cNvSpPr>
            <a:spLocks noGrp="1"/>
          </p:cNvSpPr>
          <p:nvPr>
            <p:ph type="dt" idx="1"/>
          </p:nvPr>
        </p:nvSpPr>
        <p:spPr>
          <a:xfrm>
            <a:off x="3884628" y="2"/>
            <a:ext cx="2972193" cy="465137"/>
          </a:xfrm>
          <a:prstGeom prst="rect">
            <a:avLst/>
          </a:prstGeom>
        </p:spPr>
        <p:txBody>
          <a:bodyPr vert="horz" wrap="square" lIns="91440" tIns="45720" rIns="91440" bIns="45720" anchor="t" anchorCtr="0" compatLnSpc="1">
            <a:prstTxWarp prst="textNoShape">
              <a:avLst/>
            </a:prstTxWarp>
          </a:bodyPr>
          <a:lstStyle>
            <a:lvl1pPr algn="r" eaLnBrk="1" hangingPunct="1">
              <a:defRPr sz="1200">
                <a:latin typeface="Calibri" pitchFamily="34" charset="0"/>
              </a:defRPr>
            </a:lvl1pPr>
          </a:lstStyle>
          <a:p>
            <a:fld id="{63C6A972-423B-4F5D-B873-8E64A1D49ACB}" type="datetimeFigureOut">
              <a:rPr lang="en-US" altLang="en-US"/>
              <a:t>3/10/2022</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5800" y="4416691"/>
            <a:ext cx="5486400" cy="418200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50"/>
            <a:ext cx="2972193" cy="46513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cs typeface="+mn-cs"/>
              </a:defRPr>
            </a:lvl1pPr>
          </a:lstStyle>
          <a:p>
            <a:endParaRPr lang="en-US"/>
          </a:p>
        </p:txBody>
      </p:sp>
      <p:sp>
        <p:nvSpPr>
          <p:cNvPr id="7" name="Slide Number Placeholder 6"/>
          <p:cNvSpPr>
            <a:spLocks noGrp="1"/>
          </p:cNvSpPr>
          <p:nvPr>
            <p:ph type="sldNum" sz="quarter" idx="5"/>
          </p:nvPr>
        </p:nvSpPr>
        <p:spPr>
          <a:xfrm>
            <a:off x="3884628" y="8829150"/>
            <a:ext cx="2972193" cy="465137"/>
          </a:xfrm>
          <a:prstGeom prst="rect">
            <a:avLst/>
          </a:prstGeom>
        </p:spPr>
        <p:txBody>
          <a:bodyPr vert="horz" wrap="square" lIns="91440" tIns="45720" rIns="91440" bIns="45720" anchor="b" anchorCtr="0" compatLnSpc="1">
            <a:prstTxWarp prst="textNoShape">
              <a:avLst/>
            </a:prstTxWarp>
          </a:bodyPr>
          <a:lstStyle>
            <a:lvl1pPr algn="r" eaLnBrk="1" hangingPunct="1">
              <a:defRPr sz="1200">
                <a:latin typeface="Calibri" pitchFamily="34" charset="0"/>
              </a:defRPr>
            </a:lvl1pPr>
          </a:lstStyle>
          <a:p>
            <a:fld id="{7365AB5C-0902-42F1-B1A5-2C0EEA78A447}" type="slidenum">
              <a:rPr lang="en-US" altLang="en-US"/>
              <a:t>‹#›</a:t>
            </a:fld>
            <a:endParaRPr lang="en-US" altLang="en-US"/>
          </a:p>
        </p:txBody>
      </p:sp>
    </p:spTree>
    <p:extLst>
      <p:ext uri="{BB962C8B-B14F-4D97-AF65-F5344CB8AC3E}">
        <p14:creationId xmlns:p14="http://schemas.microsoft.com/office/powerpoint/2010/main" val="3138095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1</a:t>
            </a:fld>
            <a:endParaRPr lang="en-US" altLang="en-US"/>
          </a:p>
        </p:txBody>
      </p:sp>
    </p:spTree>
    <p:extLst>
      <p:ext uri="{BB962C8B-B14F-4D97-AF65-F5344CB8AC3E}">
        <p14:creationId xmlns:p14="http://schemas.microsoft.com/office/powerpoint/2010/main" val="295487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68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85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29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Avenues include increasing visibility through sponsorships, highlighting areas of expertise through speaking, increasing awareness and your network through committee work and engagement.</a:t>
            </a:r>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13</a:t>
            </a:fld>
            <a:endParaRPr lang="en-US" altLang="en-US"/>
          </a:p>
        </p:txBody>
      </p:sp>
    </p:spTree>
    <p:extLst>
      <p:ext uri="{BB962C8B-B14F-4D97-AF65-F5344CB8AC3E}">
        <p14:creationId xmlns:p14="http://schemas.microsoft.com/office/powerpoint/2010/main" val="237186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Joining is easy and we offer convenient group billing options for firms that provides a single invoice and a discount for multiple members.</a:t>
            </a:r>
          </a:p>
          <a:p>
            <a:endParaRPr lang="en-US" dirty="0"/>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14</a:t>
            </a:fld>
            <a:endParaRPr lang="en-US" altLang="en-US"/>
          </a:p>
        </p:txBody>
      </p:sp>
    </p:spTree>
    <p:extLst>
      <p:ext uri="{BB962C8B-B14F-4D97-AF65-F5344CB8AC3E}">
        <p14:creationId xmlns:p14="http://schemas.microsoft.com/office/powerpoint/2010/main" val="18427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Georgia" panose="02040502050405020303" pitchFamily="18" charset="0"/>
              <a:buChar char="●"/>
            </a:pPr>
            <a:r>
              <a:rPr lang="en-US" sz="2000" dirty="0">
                <a:latin typeface="Century Gothic" panose="020B0502020202020204" pitchFamily="34" charset="0"/>
              </a:rPr>
              <a:t>Formed in 1897 – 2022 is our 125</a:t>
            </a:r>
            <a:r>
              <a:rPr lang="en-US" sz="2000" baseline="30000" dirty="0">
                <a:latin typeface="Century Gothic" panose="020B0502020202020204" pitchFamily="34" charset="0"/>
              </a:rPr>
              <a:t>th</a:t>
            </a:r>
            <a:r>
              <a:rPr lang="en-US" sz="2000" dirty="0">
                <a:latin typeface="Century Gothic" panose="020B0502020202020204" pitchFamily="34" charset="0"/>
              </a:rPr>
              <a:t> anniversary!</a:t>
            </a:r>
          </a:p>
          <a:p>
            <a:pPr>
              <a:buFont typeface="Georgia" panose="02040502050405020303" pitchFamily="18" charset="0"/>
              <a:buChar char="●"/>
            </a:pPr>
            <a:r>
              <a:rPr lang="en-US" sz="2000" dirty="0">
                <a:latin typeface="Century Gothic" panose="020B0502020202020204" pitchFamily="34" charset="0"/>
              </a:rPr>
              <a:t>Voluntary bar association</a:t>
            </a:r>
          </a:p>
          <a:p>
            <a:pPr>
              <a:buFont typeface="Georgia" panose="02040502050405020303" pitchFamily="18" charset="0"/>
              <a:buChar char="●"/>
            </a:pPr>
            <a:r>
              <a:rPr lang="en-US" sz="2000" dirty="0">
                <a:latin typeface="Century Gothic" panose="020B0502020202020204" pitchFamily="34" charset="0"/>
              </a:rPr>
              <a:t>Individual members: </a:t>
            </a:r>
          </a:p>
          <a:p>
            <a:pPr lvl="2">
              <a:buFont typeface="Georgia" panose="02040502050405020303" pitchFamily="18" charset="0"/>
              <a:buChar char="●"/>
            </a:pPr>
            <a:r>
              <a:rPr lang="en-US" dirty="0">
                <a:latin typeface="Century Gothic" panose="020B0502020202020204" pitchFamily="34" charset="0"/>
              </a:rPr>
              <a:t>U.S. and International lawyers (in-house, private practice, government, academia)</a:t>
            </a:r>
          </a:p>
          <a:p>
            <a:pPr lvl="2">
              <a:buFont typeface="Georgia" panose="02040502050405020303" pitchFamily="18" charset="0"/>
              <a:buChar char="●"/>
            </a:pPr>
            <a:r>
              <a:rPr lang="en-US" dirty="0">
                <a:latin typeface="Century Gothic" panose="020B0502020202020204" pitchFamily="34" charset="0"/>
              </a:rPr>
              <a:t>U.S. and International patent and trademark agents</a:t>
            </a:r>
          </a:p>
          <a:p>
            <a:pPr lvl="2">
              <a:buFont typeface="Georgia" panose="02040502050405020303" pitchFamily="18" charset="0"/>
              <a:buChar char="●"/>
            </a:pPr>
            <a:r>
              <a:rPr lang="en-US" dirty="0">
                <a:latin typeface="Century Gothic" panose="020B0502020202020204" pitchFamily="34" charset="0"/>
              </a:rPr>
              <a:t>USPTO and other government professionals</a:t>
            </a:r>
          </a:p>
          <a:p>
            <a:pPr lvl="2">
              <a:buFont typeface="Georgia" panose="02040502050405020303" pitchFamily="18" charset="0"/>
              <a:buChar char="●"/>
            </a:pPr>
            <a:r>
              <a:rPr lang="en-US" dirty="0">
                <a:latin typeface="Century Gothic" panose="020B0502020202020204" pitchFamily="34" charset="0"/>
              </a:rPr>
              <a:t>IP Law Professors and law students</a:t>
            </a:r>
          </a:p>
          <a:p>
            <a:pPr lvl="2">
              <a:buFont typeface="Georgia" panose="02040502050405020303" pitchFamily="18" charset="0"/>
              <a:buChar char="●"/>
            </a:pPr>
            <a:r>
              <a:rPr lang="en-US" dirty="0">
                <a:latin typeface="Century Gothic" panose="020B0502020202020204" pitchFamily="34" charset="0"/>
              </a:rPr>
              <a:t>Other IP professionals</a:t>
            </a:r>
          </a:p>
          <a:p>
            <a:pPr>
              <a:buFont typeface="Georgia" panose="02040502050405020303" pitchFamily="18" charset="0"/>
              <a:buChar char="●"/>
            </a:pPr>
            <a:r>
              <a:rPr lang="en-US" sz="2000" dirty="0">
                <a:latin typeface="Century Gothic" panose="020B0502020202020204" pitchFamily="34" charset="0"/>
              </a:rPr>
              <a:t>All forms of Intellectual Property</a:t>
            </a:r>
          </a:p>
          <a:p>
            <a:pPr>
              <a:buFont typeface="Georgia" panose="02040502050405020303" pitchFamily="18" charset="0"/>
              <a:buChar char="●"/>
            </a:pPr>
            <a:r>
              <a:rPr lang="en-US" sz="2000" dirty="0">
                <a:latin typeface="Century Gothic" panose="020B0502020202020204" pitchFamily="34" charset="0"/>
              </a:rPr>
              <a:t>Headquarters in Arlington, Virginia (D.C. area)</a:t>
            </a:r>
          </a:p>
          <a:p>
            <a:endParaRPr lang="en-US" dirty="0"/>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2</a:t>
            </a:fld>
            <a:endParaRPr lang="en-US" altLang="en-US"/>
          </a:p>
        </p:txBody>
      </p:sp>
    </p:spTree>
    <p:extLst>
      <p:ext uri="{BB962C8B-B14F-4D97-AF65-F5344CB8AC3E}">
        <p14:creationId xmlns:p14="http://schemas.microsoft.com/office/powerpoint/2010/main" val="366079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3</a:t>
            </a:fld>
            <a:endParaRPr lang="en-US" altLang="en-US"/>
          </a:p>
        </p:txBody>
      </p:sp>
    </p:spTree>
    <p:extLst>
      <p:ext uri="{BB962C8B-B14F-4D97-AF65-F5344CB8AC3E}">
        <p14:creationId xmlns:p14="http://schemas.microsoft.com/office/powerpoint/2010/main" val="265009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We are known for our industry leading, IP focused CLE and professional development opportunities. We have a robust schedule of professional development and CLE opportunities both in person and online. </a:t>
            </a:r>
          </a:p>
          <a:p>
            <a:endParaRPr lang="en-US" dirty="0"/>
          </a:p>
          <a:p>
            <a:r>
              <a:rPr lang="en-US" dirty="0"/>
              <a:t>We offer training at any career level and provide cross training opportunities at every level.</a:t>
            </a:r>
          </a:p>
          <a:p>
            <a:r>
              <a:rPr lang="en-US" dirty="0"/>
              <a:t>We offer diverse subject matter expertise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committee structure lets you follow-up with experts in the field.</a:t>
            </a:r>
          </a:p>
          <a:p>
            <a:endParaRPr lang="en-US" dirty="0"/>
          </a:p>
          <a:p>
            <a:endParaRPr lang="en-US" dirty="0"/>
          </a:p>
          <a:p>
            <a:r>
              <a:rPr lang="en-US" b="1" u="sng" dirty="0"/>
              <a:t>Stated Meetings:</a:t>
            </a:r>
          </a:p>
          <a:p>
            <a:r>
              <a:rPr lang="en-US" dirty="0"/>
              <a:t>Our 3 annual stated meetings provide opportunities to get inspired by the brightest, most innovative IP leaders in the world. We also offer unique opportunities like our programs that bring in Judges from the Federal Circuit, US District Courts, the PTAB an TTAB. </a:t>
            </a:r>
          </a:p>
          <a:p>
            <a:endParaRPr lang="en-US" dirty="0"/>
          </a:p>
          <a:p>
            <a:r>
              <a:rPr lang="en-US" b="1" u="sng" dirty="0"/>
              <a:t>Online programming: </a:t>
            </a:r>
            <a:r>
              <a:rPr lang="en-US" dirty="0"/>
              <a:t>We offer 2 live webinars a month as well as an extensive archive of on-demand recordings. All of our webinars are </a:t>
            </a:r>
            <a:r>
              <a:rPr lang="en-US" b="1" dirty="0"/>
              <a:t>free to members</a:t>
            </a:r>
            <a:r>
              <a:rPr lang="en-US" dirty="0"/>
              <a:t>.  Pay only for CLE processing.</a:t>
            </a:r>
          </a:p>
          <a:p>
            <a:endParaRPr lang="en-US" dirty="0"/>
          </a:p>
          <a:p>
            <a:r>
              <a:rPr lang="en-US" dirty="0"/>
              <a:t>We offer an All Access Pass for $495 that provides unlimited access to CLE as well as a 20% discount on stated meeting registrations</a:t>
            </a:r>
          </a:p>
          <a:p>
            <a:endParaRPr lang="en-US" dirty="0"/>
          </a:p>
          <a:p>
            <a:r>
              <a:rPr lang="en-US" b="1" dirty="0"/>
              <a:t>We have stand-alone educational programs around the country each year.  Given the pandemic, some of these have been shifted to online learning series that take place over the course of a few weeks, and include post session informal discussions with the speakers</a:t>
            </a:r>
            <a:r>
              <a:rPr lang="en-US" dirty="0"/>
              <a:t>:</a:t>
            </a:r>
          </a:p>
          <a:p>
            <a:r>
              <a:rPr lang="en-US" dirty="0"/>
              <a:t>The Electronic &amp; Computer Patent Law Summit </a:t>
            </a:r>
          </a:p>
          <a:p>
            <a:r>
              <a:rPr lang="en-US" dirty="0"/>
              <a:t>The Trade Secret Summit Series </a:t>
            </a:r>
            <a:br>
              <a:rPr lang="en-US" dirty="0"/>
            </a:br>
            <a:r>
              <a:rPr lang="en-US" dirty="0"/>
              <a:t>The Design Rights Boot Camp</a:t>
            </a:r>
          </a:p>
          <a:p>
            <a:r>
              <a:rPr lang="en-US" dirty="0"/>
              <a:t>Patent Prosecution Boot Camp</a:t>
            </a:r>
          </a:p>
          <a:p>
            <a:r>
              <a:rPr lang="en-US" dirty="0"/>
              <a:t>Trademark Boot Camp</a:t>
            </a:r>
          </a:p>
          <a:p>
            <a:r>
              <a:rPr lang="en-US" dirty="0"/>
              <a:t>PCT Roadshow</a:t>
            </a:r>
          </a:p>
          <a:p>
            <a:endParaRPr lang="en-US" dirty="0"/>
          </a:p>
          <a:p>
            <a:r>
              <a:rPr lang="en-US" b="1" dirty="0"/>
              <a:t>We also have an Online Library of Meeting Materials that contain papers and slides from past Stated Meetings.  All in a searchable database!</a:t>
            </a:r>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4</a:t>
            </a:fld>
            <a:endParaRPr lang="en-US" altLang="en-US"/>
          </a:p>
        </p:txBody>
      </p:sp>
    </p:spTree>
    <p:extLst>
      <p:ext uri="{BB962C8B-B14F-4D97-AF65-F5344CB8AC3E}">
        <p14:creationId xmlns:p14="http://schemas.microsoft.com/office/powerpoint/2010/main" val="42838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Regardless of the career stage you are in, we have programming and mentorship opportunities to help you manage career transitions and propel your career forward - from student to associate to partner to a solo-practice.</a:t>
            </a:r>
          </a:p>
          <a:p>
            <a:endParaRPr lang="en-US" dirty="0"/>
          </a:p>
          <a:p>
            <a:endParaRPr lang="en-US" dirty="0"/>
          </a:p>
          <a:p>
            <a:r>
              <a:rPr lang="en-US" dirty="0"/>
              <a:t>There is an abundance of opportunities to build your name and propel your career through our committee structure.  Committee activities allow you to build your professional network through participation. The connections you form at the committee level foster personal connections with leaders in the field that can provide a sounding board for you in your career.  We also offer mentoring opportunities at meetings, and in mentoring groups – plus our new student mentorship program.</a:t>
            </a:r>
          </a:p>
          <a:p>
            <a:endParaRPr lang="en-US" dirty="0"/>
          </a:p>
          <a:p>
            <a:r>
              <a:rPr lang="en-US" dirty="0"/>
              <a:t>We provide opportunities to get published in many ways from editing papers, to INNOVATE and The Quarterly Journal.  </a:t>
            </a:r>
          </a:p>
          <a:p>
            <a:endParaRPr lang="en-US" dirty="0"/>
          </a:p>
          <a:p>
            <a:r>
              <a:rPr lang="en-US" dirty="0"/>
              <a:t>Our Career Center is the place to go for those looking for their next challenge.</a:t>
            </a:r>
          </a:p>
          <a:p>
            <a:endParaRPr lang="en-US" dirty="0"/>
          </a:p>
          <a:p>
            <a:r>
              <a:rPr lang="en-US" dirty="0"/>
              <a:t>We have a variety of Law Student opportunities from our distinguished Giles Sutherland Rich Moot Court Competition, to writing competitions and academic awards.</a:t>
            </a:r>
          </a:p>
          <a:p>
            <a:endParaRPr lang="en-US" dirty="0"/>
          </a:p>
          <a:p>
            <a:r>
              <a:rPr lang="en-US" dirty="0"/>
              <a:t>Moot Court has 5 regional competitions and the top 2 from each region go on to the National Competition.</a:t>
            </a:r>
          </a:p>
          <a:p>
            <a:r>
              <a:rPr lang="en-US" dirty="0"/>
              <a:t>Jan </a:t>
            </a:r>
            <a:r>
              <a:rPr lang="en-US" dirty="0" err="1"/>
              <a:t>Jancin</a:t>
            </a:r>
            <a:r>
              <a:rPr lang="en-US" dirty="0"/>
              <a:t> Competition – for academic excellence in the study of IP law.  = $5,000 award plus travel expenses to attend our Annual Meeting to receive the award.</a:t>
            </a:r>
          </a:p>
          <a:p>
            <a:r>
              <a:rPr lang="en-US" dirty="0"/>
              <a:t>Maurice </a:t>
            </a:r>
            <a:r>
              <a:rPr lang="en-US" dirty="0" err="1"/>
              <a:t>Klitzman</a:t>
            </a:r>
            <a:r>
              <a:rPr lang="en-US" dirty="0"/>
              <a:t> Award gets full travel expenses and Annual meeting registration</a:t>
            </a:r>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5</a:t>
            </a:fld>
            <a:endParaRPr lang="en-US" altLang="en-US"/>
          </a:p>
        </p:txBody>
      </p:sp>
    </p:spTree>
    <p:extLst>
      <p:ext uri="{BB962C8B-B14F-4D97-AF65-F5344CB8AC3E}">
        <p14:creationId xmlns:p14="http://schemas.microsoft.com/office/powerpoint/2010/main" val="142724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Committee work provides opportunities for leadership skill building in the areas of project development, program management, public speaking, writing skills, getting published and leadership development through mentoring.   </a:t>
            </a:r>
          </a:p>
          <a:p>
            <a:endParaRPr lang="en-US" dirty="0"/>
          </a:p>
          <a:p>
            <a:r>
              <a:rPr lang="en-US" dirty="0"/>
              <a:t>There is no fees to join a committee and no requirement to participate as a non-voting member.  You can join and leave at any time.  You can become a voting member of a committee each fall during Open Season.</a:t>
            </a:r>
          </a:p>
          <a:p>
            <a:endParaRPr lang="en-US" dirty="0"/>
          </a:p>
        </p:txBody>
      </p:sp>
      <p:sp>
        <p:nvSpPr>
          <p:cNvPr id="4" name="Slide Number Placeholder 3"/>
          <p:cNvSpPr>
            <a:spLocks noGrp="1"/>
          </p:cNvSpPr>
          <p:nvPr>
            <p:ph type="sldNum" sz="quarter" idx="5"/>
          </p:nvPr>
        </p:nvSpPr>
        <p:spPr/>
        <p:txBody>
          <a:bodyPr/>
          <a:lstStyle/>
          <a:p>
            <a:fld id="{7365AB5C-0902-42F1-B1A5-2C0EEA78A447}" type="slidenum">
              <a:rPr lang="en-US" altLang="en-US" smtClean="0"/>
              <a:t>6</a:t>
            </a:fld>
            <a:endParaRPr lang="en-US" altLang="en-US"/>
          </a:p>
        </p:txBody>
      </p:sp>
    </p:spTree>
    <p:extLst>
      <p:ext uri="{BB962C8B-B14F-4D97-AF65-F5344CB8AC3E}">
        <p14:creationId xmlns:p14="http://schemas.microsoft.com/office/powerpoint/2010/main" val="84650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0310208-1C7B-4A7C-9321-08C0FF2CBAA0}"/>
              </a:ext>
            </a:extLst>
          </p:cNvPr>
          <p:cNvSpPr>
            <a:spLocks noGrp="1"/>
          </p:cNvSpPr>
          <p:nvPr>
            <p:ph type="body" idx="1"/>
          </p:nvPr>
        </p:nvSpPr>
        <p:spPr/>
        <p:txBody>
          <a:bodyPr/>
          <a:lstStyle/>
          <a:p>
            <a:r>
              <a:rPr lang="en-US" dirty="0"/>
              <a:t>We have over 60 committees so you are sure to find your “people” and your purpose in these small groups.  There are tons of opportunities, resources, and benefits offered at the committee level that you wouldn’t be aware of if you weren’t on the committee.  </a:t>
            </a:r>
            <a:r>
              <a:rPr lang="en-US" dirty="0" err="1"/>
              <a:t>Committess</a:t>
            </a:r>
            <a:r>
              <a:rPr lang="en-US" dirty="0"/>
              <a:t> offer everything from IP templates, to brown-bag lunches, to local meet-ups, to book clubs and networking events.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6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616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tretch/>
        </a:blipFill>
        <a:effectLst/>
      </p:bgPr>
    </p:bg>
    <p:spTree>
      <p:nvGrpSpPr>
        <p:cNvPr id="1" name=""/>
        <p:cNvGrpSpPr/>
        <p:nvPr/>
      </p:nvGrpSpPr>
      <p:grpSpPr>
        <a:xfrm>
          <a:off x="0" y="0"/>
          <a:ext cx="0" cy="0"/>
          <a:chOff x="0" y="0"/>
          <a:chExt cx="0" cy="0"/>
        </a:xfrm>
      </p:grpSpPr>
      <p:sp>
        <p:nvSpPr>
          <p:cNvPr id="4" name="Rectangle 3"/>
          <p:cNvSpPr/>
          <p:nvPr userDrawn="1"/>
        </p:nvSpPr>
        <p:spPr>
          <a:xfrm>
            <a:off x="-76200" y="3886200"/>
            <a:ext cx="9372600" cy="2057400"/>
          </a:xfrm>
          <a:prstGeom prst="rect">
            <a:avLst/>
          </a:prstGeom>
          <a:solidFill>
            <a:srgbClr val="0070B0"/>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ct val="0"/>
              </a:spcBef>
              <a:spcAft>
                <a:spcPct val="0"/>
              </a:spcAft>
            </a:pPr>
            <a:endParaRPr lang="en-US"/>
          </a:p>
        </p:txBody>
      </p:sp>
      <p:pic>
        <p:nvPicPr>
          <p:cNvPr id="5" name="Picture 4" descr="AIPLAlogoBRIGHTwhite.ai"/>
          <p:cNvPicPr>
            <a:picLocks noChangeAspect="1"/>
          </p:cNvPicPr>
          <p:nvPr userDrawn="1"/>
        </p:nvPicPr>
        <p:blipFill>
          <a:blip r:embed="rId3"/>
          <a:stretch/>
        </p:blipFill>
        <p:spPr>
          <a:xfrm>
            <a:off x="-438150" y="3962400"/>
            <a:ext cx="7753350" cy="1066800"/>
          </a:xfrm>
          <a:prstGeom prst="rect">
            <a:avLst/>
          </a:prstGeom>
          <a:noFill/>
          <a:ln>
            <a:noFill/>
          </a:ln>
          <a:effectLst>
            <a:outerShdw blurRad="76200" dist="508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76200" y="4774049"/>
            <a:ext cx="8991600" cy="1118255"/>
          </a:xfrm>
          <a:prstGeom prst="rect">
            <a:avLst/>
          </a:prstGeom>
          <a:noFill/>
        </p:spPr>
        <p:txBody>
          <a:bodyPr>
            <a:spAutoFit/>
          </a:bodyPr>
          <a:lstStyle/>
          <a:p>
            <a:pPr eaLnBrk="1" hangingPunct="1"/>
            <a:r>
              <a:rPr lang="en-US" sz="300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Serving the </a:t>
            </a:r>
          </a:p>
          <a:p>
            <a:pPr eaLnBrk="1" hangingPunct="1">
              <a:lnSpc>
                <a:spcPct val="90000"/>
              </a:lnSpc>
            </a:pPr>
            <a:r>
              <a:rPr lang="en-US" sz="300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	</a:t>
            </a:r>
            <a:r>
              <a:rPr lang="en-US" sz="4000" b="1">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Creative</a:t>
            </a:r>
            <a:r>
              <a:rPr lang="en-US" sz="4000">
                <a:ln>
                  <a:solidFill>
                    <a:schemeClr val="bg1"/>
                  </a:solidFill>
                </a:ln>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 </a:t>
            </a:r>
            <a:r>
              <a:rPr lang="en-US" sz="300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and </a:t>
            </a:r>
            <a:r>
              <a:rPr lang="en-US" sz="4000" b="1">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Legal</a:t>
            </a:r>
            <a:r>
              <a:rPr lang="en-US" sz="3200">
                <a:ln>
                  <a:solidFill>
                    <a:schemeClr val="bg1"/>
                  </a:solidFill>
                </a:ln>
                <a:solidFill>
                  <a:srgbClr val="D05B2C"/>
                </a:solidFill>
                <a:effectLst>
                  <a:outerShdw blurRad="38100" dist="38100" dir="2700000" algn="tl" rotWithShape="0">
                    <a:srgbClr val="000000">
                      <a:alpha val="43000"/>
                    </a:srgbClr>
                  </a:outerShdw>
                </a:effectLst>
                <a:latin typeface="Century Gothic"/>
                <a:ea typeface="ＭＳ Ｐゴシック" charset="0"/>
                <a:cs typeface="Century Gothic"/>
              </a:rPr>
              <a:t> </a:t>
            </a:r>
            <a:r>
              <a:rPr lang="en-US" sz="3000">
                <a:solidFill>
                  <a:schemeClr val="bg1"/>
                </a:solidFill>
                <a:effectLst>
                  <a:outerShdw blurRad="38100" dist="38100" dir="2700000" algn="tl" rotWithShape="0">
                    <a:srgbClr val="000000">
                      <a:alpha val="43000"/>
                    </a:srgbClr>
                  </a:outerShdw>
                </a:effectLst>
                <a:latin typeface="Century Gothic"/>
                <a:ea typeface="ＭＳ Ｐゴシック" charset="0"/>
                <a:cs typeface="Century Gothic"/>
              </a:rPr>
              <a:t>Communities</a:t>
            </a:r>
          </a:p>
        </p:txBody>
      </p:sp>
      <p:sp>
        <p:nvSpPr>
          <p:cNvPr id="9" name="Subtitle 8"/>
          <p:cNvSpPr>
            <a:spLocks noGrp="1"/>
          </p:cNvSpPr>
          <p:nvPr>
            <p:ph type="subTitle" idx="1"/>
          </p:nvPr>
        </p:nvSpPr>
        <p:spPr>
          <a:xfrm>
            <a:off x="1295400" y="2286000"/>
            <a:ext cx="6400800" cy="1295400"/>
          </a:xfrm>
        </p:spPr>
        <p:txBody>
          <a:bodyPr/>
          <a:lstStyle>
            <a:lvl1pPr marL="0" indent="0" algn="ctr">
              <a:buNone/>
              <a:defRPr sz="2600" i="1">
                <a:solidFill>
                  <a:srgbClr val="21254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04552" y="457200"/>
            <a:ext cx="8342572" cy="1470025"/>
          </a:xfrm>
        </p:spPr>
        <p:txBody>
          <a:bodyPr anchor="ctr"/>
          <a:lstStyle>
            <a:lvl1pPr algn="ctr">
              <a:defRPr lang="en-US">
                <a:solidFill>
                  <a:srgbClr val="21254F"/>
                </a:solidFill>
              </a:defRPr>
            </a:lvl1pPr>
          </a:lstStyle>
          <a:p>
            <a:r>
              <a:rPr lang="en-US"/>
              <a:t>Click to edit Master title style</a:t>
            </a:r>
          </a:p>
        </p:txBody>
      </p:sp>
      <p:sp>
        <p:nvSpPr>
          <p:cNvPr id="7" name="Slide Number Placeholder 28"/>
          <p:cNvSpPr>
            <a:spLocks noGrp="1"/>
          </p:cNvSpPr>
          <p:nvPr>
            <p:ph type="sldNum" sz="quarter" idx="10"/>
          </p:nvPr>
        </p:nvSpPr>
        <p:spPr/>
        <p:txBody>
          <a:bodyPr/>
          <a:lstStyle/>
          <a:p>
            <a:fld id="{26ED1B95-B392-4780-93C0-2D829A76D035}"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63675"/>
            <a:ext cx="2011680" cy="46323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914400" y="1463675"/>
            <a:ext cx="5562600" cy="4632326"/>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6" name="Slide Number Placeholder 22"/>
          <p:cNvSpPr>
            <a:spLocks noGrp="1"/>
          </p:cNvSpPr>
          <p:nvPr>
            <p:ph type="sldNum" sz="quarter" idx="14"/>
          </p:nvPr>
        </p:nvSpPr>
        <p:spPr/>
        <p:txBody>
          <a:bodyPr/>
          <a:lstStyle/>
          <a:p>
            <a:fld id="{E1673E77-884E-40E9-8C98-A421B8F9A926}" type="slidenum">
              <a:rPr lang="en-US" altLang="en-US"/>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2057400"/>
            <a:ext cx="7772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10" name="Title 9"/>
          <p:cNvSpPr>
            <a:spLocks noGrp="1"/>
          </p:cNvSpPr>
          <p:nvPr>
            <p:ph type="title"/>
          </p:nvPr>
        </p:nvSpPr>
        <p:spPr/>
        <p:txBody>
          <a:bodyPr/>
          <a:lstStyle/>
          <a:p>
            <a:r>
              <a:rPr lang="en-US"/>
              <a:t>Click to edit Master title style</a:t>
            </a:r>
          </a:p>
        </p:txBody>
      </p:sp>
      <p:sp>
        <p:nvSpPr>
          <p:cNvPr id="5"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6" name="Slide Number Placeholder 22"/>
          <p:cNvSpPr>
            <a:spLocks noGrp="1"/>
          </p:cNvSpPr>
          <p:nvPr>
            <p:ph type="sldNum" sz="quarter" idx="14"/>
          </p:nvPr>
        </p:nvSpPr>
        <p:spPr/>
        <p:txBody>
          <a:bodyPr/>
          <a:lstStyle/>
          <a:p>
            <a:fld id="{AC85F44D-4B9C-4944-A167-AA51D2C786B3}"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39762"/>
          </a:xfrm>
        </p:spPr>
        <p:txBody>
          <a:bodyPr/>
          <a:lstStyle>
            <a:lvl1pPr>
              <a:defRPr>
                <a:solidFill>
                  <a:schemeClr val="tx1"/>
                </a:solidFill>
              </a:defRPr>
            </a:lvl1pPr>
          </a:lstStyle>
          <a:p>
            <a:r>
              <a:rPr lang="en-US"/>
              <a:t>Click to edit Master title style</a:t>
            </a:r>
          </a:p>
        </p:txBody>
      </p:sp>
      <p:sp>
        <p:nvSpPr>
          <p:cNvPr id="9" name="Content Placeholder 8"/>
          <p:cNvSpPr>
            <a:spLocks noGrp="1"/>
          </p:cNvSpPr>
          <p:nvPr>
            <p:ph sz="quarter" idx="1"/>
          </p:nvPr>
        </p:nvSpPr>
        <p:spPr>
          <a:xfrm>
            <a:off x="914400" y="2163762"/>
            <a:ext cx="3749040" cy="40084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2163762"/>
            <a:ext cx="3749040" cy="40084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6"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7" name="Slide Number Placeholder 22"/>
          <p:cNvSpPr>
            <a:spLocks noGrp="1"/>
          </p:cNvSpPr>
          <p:nvPr>
            <p:ph type="sldNum" sz="quarter" idx="14"/>
          </p:nvPr>
        </p:nvSpPr>
        <p:spPr/>
        <p:txBody>
          <a:bodyPr/>
          <a:lstStyle/>
          <a:p>
            <a:fld id="{1690A462-5C2B-42E8-B499-2A639C4B8E16}"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14400" y="2133600"/>
            <a:ext cx="3733800" cy="762000"/>
          </a:xfrm>
          <a:noFill/>
          <a:ln w="12700" cap="sq" cmpd="sng" algn="ctr">
            <a:noFill/>
            <a:prstDash val="solid"/>
          </a:ln>
        </p:spPr>
        <p:txBody>
          <a:bodyPr anchor="b">
            <a:noAutofit/>
          </a:bodyPr>
          <a:lstStyle>
            <a:lvl1pPr marL="0" indent="0">
              <a:buNone/>
              <a:defRPr sz="2200" b="0">
                <a:solidFill>
                  <a:schemeClr val="accent1"/>
                </a:solidFill>
                <a:latin typeface="Century Gothic"/>
                <a:ea typeface="+mj-ea"/>
                <a:cs typeface="Century Gothic"/>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2133600"/>
            <a:ext cx="3733800" cy="762000"/>
          </a:xfrm>
          <a:noFill/>
          <a:ln w="12700" cap="sq" cmpd="sng" algn="ctr">
            <a:noFill/>
            <a:prstDash val="solid"/>
          </a:ln>
        </p:spPr>
        <p:txBody>
          <a:bodyPr anchor="b">
            <a:noAutofit/>
          </a:bodyPr>
          <a:lstStyle>
            <a:lvl1pPr marL="0" indent="0">
              <a:buNone/>
              <a:defRPr sz="2200" b="0">
                <a:solidFill>
                  <a:schemeClr val="accent1"/>
                </a:solidFill>
                <a:latin typeface="Century Gothic"/>
                <a:ea typeface="+mj-ea"/>
                <a:cs typeface="Century Gothic"/>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895600"/>
            <a:ext cx="3733800" cy="3200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895600"/>
            <a:ext cx="3733800" cy="3200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8"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9" name="Slide Number Placeholder 22"/>
          <p:cNvSpPr>
            <a:spLocks noGrp="1"/>
          </p:cNvSpPr>
          <p:nvPr>
            <p:ph type="sldNum" sz="quarter" idx="14"/>
          </p:nvPr>
        </p:nvSpPr>
        <p:spPr/>
        <p:txBody>
          <a:bodyPr/>
          <a:lstStyle/>
          <a:p>
            <a:fld id="{C75BF60B-55EA-435C-9145-ED64326E4EBB}"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85800"/>
          </a:xfrm>
        </p:spPr>
        <p:txBody>
          <a:bodyPr/>
          <a:lstStyle>
            <a:lvl1pPr>
              <a:defRPr>
                <a:solidFill>
                  <a:schemeClr val="tx1"/>
                </a:solidFill>
              </a:defRPr>
            </a:lvl1pPr>
          </a:lstStyle>
          <a:p>
            <a:r>
              <a:rPr lang="en-US"/>
              <a:t>Click to edit Master title style</a:t>
            </a:r>
          </a:p>
        </p:txBody>
      </p:sp>
      <p:sp>
        <p:nvSpPr>
          <p:cNvPr id="8"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4"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5" name="Slide Number Placeholder 22"/>
          <p:cNvSpPr>
            <a:spLocks noGrp="1"/>
          </p:cNvSpPr>
          <p:nvPr>
            <p:ph type="sldNum" sz="quarter" idx="14"/>
          </p:nvPr>
        </p:nvSpPr>
        <p:spPr/>
        <p:txBody>
          <a:bodyPr/>
          <a:lstStyle/>
          <a:p>
            <a:fld id="{C7A1E5CE-CC32-44A4-8DD7-028D380DCFF5}"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3"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4" name="Slide Number Placeholder 22"/>
          <p:cNvSpPr>
            <a:spLocks noGrp="1"/>
          </p:cNvSpPr>
          <p:nvPr>
            <p:ph type="sldNum" sz="quarter" idx="14"/>
          </p:nvPr>
        </p:nvSpPr>
        <p:spPr/>
        <p:txBody>
          <a:bodyPr/>
          <a:lstStyle/>
          <a:p>
            <a:fld id="{B160489E-D129-4D54-92A3-B55CB860FA0B}"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lgn="l">
              <a:buNone/>
              <a:defRPr sz="4000" b="0">
                <a:solidFill>
                  <a:schemeClr val="tx1"/>
                </a:solidFill>
              </a:defRPr>
            </a:lvl1pPr>
          </a:lstStyle>
          <a:p>
            <a:r>
              <a:rPr lang="en-US"/>
              <a:t>Click to edit Master title style</a:t>
            </a:r>
          </a:p>
        </p:txBody>
      </p:sp>
      <p:sp>
        <p:nvSpPr>
          <p:cNvPr id="3" name="Text Placeholder 2"/>
          <p:cNvSpPr>
            <a:spLocks noGrp="1"/>
          </p:cNvSpPr>
          <p:nvPr>
            <p:ph type="body" idx="2"/>
          </p:nvPr>
        </p:nvSpPr>
        <p:spPr>
          <a:xfrm>
            <a:off x="914400" y="2133600"/>
            <a:ext cx="1905000" cy="3962400"/>
          </a:xfrm>
        </p:spPr>
        <p:txBody>
          <a:bodyPr/>
          <a:lstStyle>
            <a:lvl1pPr marL="0" indent="0">
              <a:buNone/>
              <a:defRPr sz="1800">
                <a:solidFill>
                  <a:schemeClr val="tx1"/>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2133600"/>
            <a:ext cx="5715000" cy="39624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6"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7" name="Slide Number Placeholder 22"/>
          <p:cNvSpPr>
            <a:spLocks noGrp="1"/>
          </p:cNvSpPr>
          <p:nvPr>
            <p:ph type="sldNum" sz="quarter" idx="14"/>
          </p:nvPr>
        </p:nvSpPr>
        <p:spPr/>
        <p:txBody>
          <a:bodyPr/>
          <a:lstStyle/>
          <a:p>
            <a:fld id="{C3D94421-B5AF-4E2D-9F09-A226E63E420A}"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solidFill>
                  <a:schemeClr val="tx1"/>
                </a:solidFill>
              </a:defRPr>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solidFill>
                  <a:schemeClr val="tx1"/>
                </a:solidFill>
              </a:defRPr>
            </a:lvl1pPr>
            <a:lvl2pPr>
              <a:defRPr sz="1200"/>
            </a:lvl2pPr>
            <a:lvl3pPr>
              <a:defRPr sz="1000"/>
            </a:lvl3pPr>
            <a:lvl4pPr>
              <a:defRPr sz="900"/>
            </a:lvl4pPr>
            <a:lvl5pPr>
              <a:defRPr sz="900"/>
            </a:lvl5pPr>
          </a:lstStyle>
          <a:p>
            <a:pPr lvl="0"/>
            <a:r>
              <a:rPr lang="en-US"/>
              <a:t>Click to edit Master text styles</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Slide Number Placeholder 6"/>
          <p:cNvSpPr>
            <a:spLocks noGrp="1"/>
          </p:cNvSpPr>
          <p:nvPr>
            <p:ph type="sldNum" sz="quarter" idx="13"/>
          </p:nvPr>
        </p:nvSpPr>
        <p:spPr>
          <a:xfrm>
            <a:off x="146050" y="6208713"/>
            <a:ext cx="457200" cy="457200"/>
          </a:xfrm>
        </p:spPr>
        <p:txBody>
          <a:bodyPr/>
          <a:lstStyle/>
          <a:p>
            <a:fld id="{2B9C2589-B277-48B1-81CD-9447681F73E9}" type="slidenum">
              <a:rPr lang="en-US" altLang="en-US"/>
              <a:t>‹#›</a:t>
            </a:fld>
            <a:endParaRPr lang="en-US" altLang="en-US"/>
          </a:p>
        </p:txBody>
      </p:sp>
      <p:sp>
        <p:nvSpPr>
          <p:cNvPr id="6" name="Footer Placeholder 2"/>
          <p:cNvSpPr>
            <a:spLocks noGrp="1"/>
          </p:cNvSpPr>
          <p:nvPr>
            <p:ph type="ftr" sz="quarter" idx="14"/>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772400" cy="609600"/>
          </a:xfr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914400" y="2057400"/>
            <a:ext cx="7772400" cy="4038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2"/>
          </p:nvPr>
        </p:nvSpPr>
        <p:spPr>
          <a:xfrm>
            <a:off x="2743200" y="457200"/>
            <a:ext cx="6324600" cy="838200"/>
          </a:xfrm>
        </p:spPr>
        <p:txBody>
          <a:bodyPr/>
          <a:lstStyle>
            <a:lvl1pPr marL="0" indent="0">
              <a:buNone/>
              <a:defRPr sz="2400">
                <a:solidFill>
                  <a:schemeClr val="bg1"/>
                </a:solidFill>
              </a:defRPr>
            </a:lvl1pPr>
            <a:lvl3pPr marL="0" indent="0">
              <a:buFontTx/>
              <a:buNone/>
              <a:defRPr sz="5000" b="0" i="0">
                <a:solidFill>
                  <a:schemeClr val="bg1"/>
                </a:solidFill>
              </a:defRPr>
            </a:lvl3pPr>
          </a:lstStyle>
          <a:p>
            <a:pPr lvl="0"/>
            <a:r>
              <a:rPr lang="en-US"/>
              <a:t>Click to edit Master text styles</a:t>
            </a:r>
          </a:p>
          <a:p>
            <a:pPr lvl="1"/>
            <a:r>
              <a:rPr lang="en-US"/>
              <a:t>Second level</a:t>
            </a:r>
          </a:p>
        </p:txBody>
      </p:sp>
      <p:sp>
        <p:nvSpPr>
          <p:cNvPr id="5" name="Footer Placeholder 2"/>
          <p:cNvSpPr>
            <a:spLocks noGrp="1"/>
          </p:cNvSpPr>
          <p:nvPr>
            <p:ph type="ftr" sz="quarter" idx="13"/>
          </p:nvPr>
        </p:nvSpPr>
        <p:spPr/>
        <p:txBody>
          <a:body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6" name="Slide Number Placeholder 22"/>
          <p:cNvSpPr>
            <a:spLocks noGrp="1"/>
          </p:cNvSpPr>
          <p:nvPr>
            <p:ph type="sldNum" sz="quarter" idx="14"/>
          </p:nvPr>
        </p:nvSpPr>
        <p:spPr/>
        <p:txBody>
          <a:bodyPr/>
          <a:lstStyle/>
          <a:p>
            <a:fld id="{FC3D9642-C18B-4838-9FCF-8E28325D5038}"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a:xfrm>
            <a:off x="914400" y="1447800"/>
            <a:ext cx="7772400" cy="731838"/>
          </a:xfrm>
          <a:prstGeom prst="rect">
            <a:avLst/>
          </a:prstGeom>
          <a:noFill/>
          <a:ln w="9525">
            <a:noFill/>
            <a:miter lim="800000"/>
          </a:ln>
        </p:spPr>
        <p:txBody>
          <a:bodyPr vert="horz" wrap="square" lIns="91440" tIns="45720" rIns="91440" bIns="91440" anchor="b"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a:xfrm>
            <a:off x="914400" y="2209800"/>
            <a:ext cx="7772400" cy="3810000"/>
          </a:xfrm>
          <a:prstGeom prst="rect">
            <a:avLst/>
          </a:prstGeom>
          <a:noFill/>
          <a:ln w="9525">
            <a:noFill/>
            <a:miter lim="800000"/>
          </a:ln>
        </p:spPr>
        <p:txBody>
          <a:bodyPr vert="horz" wrap="square" lIns="91440" tIns="45720" rIns="91440" bIns="45720"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7391400" y="6172200"/>
            <a:ext cx="1905000" cy="457200"/>
          </a:xfrm>
          <a:prstGeom prst="rect">
            <a:avLst/>
          </a:prstGeom>
        </p:spPr>
        <p:txBody>
          <a:bodyPr vert="horz" wrap="square" lIns="91440" tIns="45720" rIns="91440" bIns="45720" anchor="ctr" anchorCtr="0" compatLnSpc="1">
            <a:prstTxWarp prst="textNoShape">
              <a:avLst/>
            </a:prstTxWarp>
          </a:bodyPr>
          <a:lstStyle>
            <a:lvl1pPr eaLnBrk="1" hangingPunct="1">
              <a:defRPr sz="1400">
                <a:solidFill>
                  <a:srgbClr val="0070B0"/>
                </a:solidFill>
                <a:latin typeface="Century Gothic" pitchFamily="34" charset="0"/>
              </a:defRPr>
            </a:lvl1pPr>
          </a:lstStyle>
          <a:p>
            <a:r>
              <a:rPr lang="en-US" altLang="en-US"/>
              <a:t>© </a:t>
            </a:r>
            <a:r>
              <a:rPr lang="en-US" altLang="en-US" sz="2000" b="1" i="1">
                <a:latin typeface="Bank Gothic Medium BT" charset="0"/>
              </a:rPr>
              <a:t>AIPLA</a:t>
            </a:r>
            <a:r>
              <a:rPr lang="en-US" altLang="en-US" sz="2000" i="1">
                <a:latin typeface="Bank Gothic Medium BT" charset="0"/>
              </a:rPr>
              <a:t> </a:t>
            </a:r>
            <a:r>
              <a:rPr lang="en-US" altLang="en-US"/>
              <a:t>2015</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anchor="ctr" anchorCtr="1" compatLnSpc="1">
            <a:prstTxWarp prst="textNoShape">
              <a:avLst/>
            </a:prstTxWarp>
            <a:noAutofit/>
          </a:bodyPr>
          <a:lstStyle>
            <a:lvl1pPr algn="ctr" eaLnBrk="1" hangingPunct="1">
              <a:defRPr sz="1400">
                <a:solidFill>
                  <a:srgbClr val="FFFFFF"/>
                </a:solidFill>
                <a:latin typeface="Century Gothic" pitchFamily="34" charset="0"/>
              </a:defRPr>
            </a:lvl1pPr>
          </a:lstStyle>
          <a:p>
            <a:fld id="{E52356BD-07B7-4644-BD7B-81CF8C6C127B}" type="slidenum">
              <a:rPr lang="en-US" altLang="en-US"/>
              <a:t>‹#›</a:t>
            </a:fld>
            <a:endParaRPr lang="en-US" altLang="en-US"/>
          </a:p>
        </p:txBody>
      </p:sp>
      <p:sp>
        <p:nvSpPr>
          <p:cNvPr id="7" name="Rectangle 6"/>
          <p:cNvSpPr/>
          <p:nvPr userDrawn="1"/>
        </p:nvSpPr>
        <p:spPr>
          <a:xfrm>
            <a:off x="0" y="228600"/>
            <a:ext cx="9144000" cy="762000"/>
          </a:xfrm>
          <a:prstGeom prst="rect">
            <a:avLst/>
          </a:prstGeom>
          <a:solidFill>
            <a:srgbClr val="D05B2C"/>
          </a:solidFill>
          <a:ln w="19050" cap="sq" cmpd="sng" algn="ctr">
            <a:noFill/>
            <a:prstDash val="solid"/>
          </a:ln>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ct val="0"/>
              </a:spcBef>
              <a:spcAft>
                <a:spcPct val="0"/>
              </a:spcAft>
            </a:pPr>
            <a:endParaRPr lang="en-US"/>
          </a:p>
        </p:txBody>
      </p:sp>
      <p:pic>
        <p:nvPicPr>
          <p:cNvPr id="6" name="Picture 5"/>
          <p:cNvPicPr>
            <a:picLocks noChangeAspect="1"/>
          </p:cNvPicPr>
          <p:nvPr userDrawn="1"/>
        </p:nvPicPr>
        <p:blipFill>
          <a:blip r:embed="rId13"/>
          <a:stretch/>
        </p:blipFill>
        <p:spPr>
          <a:xfrm>
            <a:off x="-228600" y="381000"/>
            <a:ext cx="4035425" cy="555625"/>
          </a:xfrm>
          <a:prstGeom prst="rect">
            <a:avLst/>
          </a:prstGeom>
          <a:noFill/>
          <a:ln>
            <a:noFill/>
          </a:ln>
          <a:effectLst>
            <a:outerShdw blurRad="50800" dist="38100" dir="3600019"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9" r:id="rId1"/>
    <p:sldLayoutId id="2147484031" r:id="rId2"/>
    <p:sldLayoutId id="2147484032" r:id="rId3"/>
    <p:sldLayoutId id="2147484033" r:id="rId4"/>
    <p:sldLayoutId id="2147484034" r:id="rId5"/>
    <p:sldLayoutId id="2147484035" r:id="rId6"/>
    <p:sldLayoutId id="2147484036" r:id="rId7"/>
    <p:sldLayoutId id="2147484040" r:id="rId8"/>
    <p:sldLayoutId id="2147484037" r:id="rId9"/>
    <p:sldLayoutId id="2147484038" r:id="rId10"/>
  </p:sldLayoutIdLst>
  <p:transition/>
  <p:hf hdr="0" dt="0"/>
  <p:txStyles>
    <p:titleStyle>
      <a:lvl1pPr algn="l" rtl="0" eaLnBrk="0" fontAlgn="base" hangingPunct="0">
        <a:spcBef>
          <a:spcPct val="0"/>
        </a:spcBef>
        <a:spcAft>
          <a:spcPct val="0"/>
        </a:spcAft>
        <a:defRPr sz="4000" kern="1200">
          <a:solidFill>
            <a:srgbClr val="21254F"/>
          </a:solidFill>
          <a:latin typeface="Century Gothic"/>
          <a:ea typeface="ＭＳ Ｐゴシック" charset="0"/>
          <a:cs typeface="Century Gothic"/>
        </a:defRPr>
      </a:lvl1pPr>
      <a:lvl2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2pPr>
      <a:lvl3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3pPr>
      <a:lvl4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4pPr>
      <a:lvl5pPr algn="l" rtl="0" eaLnBrk="0" fontAlgn="base" hangingPunct="0">
        <a:spcBef>
          <a:spcPct val="0"/>
        </a:spcBef>
        <a:spcAft>
          <a:spcPct val="0"/>
        </a:spcAft>
        <a:defRPr sz="4000">
          <a:solidFill>
            <a:srgbClr val="21254F"/>
          </a:solidFill>
          <a:latin typeface="Century Gothic" charset="0"/>
          <a:ea typeface="ＭＳ Ｐゴシック" charset="0"/>
          <a:cs typeface="Century Gothic"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rgbClr val="21254F"/>
          </a:solidFill>
          <a:latin typeface="Century Gothic"/>
          <a:ea typeface="ＭＳ Ｐゴシック" charset="0"/>
          <a:cs typeface="Century Gothic"/>
        </a:defRPr>
      </a:lvl1pPr>
      <a:lvl2pPr marL="547688" indent="-228600" algn="l" rtl="0" eaLnBrk="0" fontAlgn="base" hangingPunct="0">
        <a:spcBef>
          <a:spcPts val="375"/>
        </a:spcBef>
        <a:spcAft>
          <a:spcPct val="0"/>
        </a:spcAft>
        <a:buClr>
          <a:schemeClr val="accent1"/>
        </a:buClr>
        <a:buSzPct val="85000"/>
        <a:buFont typeface="Wingdings" pitchFamily="2" charset="2"/>
        <a:buChar char="§"/>
        <a:defRPr sz="2400" kern="1200">
          <a:solidFill>
            <a:srgbClr val="21254F"/>
          </a:solidFill>
          <a:latin typeface="Century Gothic"/>
          <a:ea typeface="ＭＳ Ｐゴシック" charset="0"/>
          <a:cs typeface="Century Gothic"/>
        </a:defRPr>
      </a:lvl2pPr>
      <a:lvl3pPr marL="822325" indent="-228600" algn="l" rtl="0" eaLnBrk="0" fontAlgn="base" hangingPunct="0">
        <a:lnSpc>
          <a:spcPct val="80000"/>
        </a:lnSpc>
        <a:spcBef>
          <a:spcPts val="375"/>
        </a:spcBef>
        <a:spcAft>
          <a:spcPct val="0"/>
        </a:spcAft>
        <a:buClr>
          <a:schemeClr val="accent1"/>
        </a:buClr>
        <a:buSzPct val="85000"/>
        <a:buFont typeface="Courier New" pitchFamily="49" charset="0"/>
        <a:buChar char="o"/>
        <a:defRPr sz="2000" i="1" kern="1200">
          <a:solidFill>
            <a:srgbClr val="21254F"/>
          </a:solidFill>
          <a:latin typeface="Century Gothic"/>
          <a:ea typeface="ＭＳ Ｐゴシック" charset="0"/>
          <a:cs typeface="Century Gothic"/>
        </a:defRPr>
      </a:lvl3pPr>
      <a:lvl4pPr marL="1096963" indent="-228600" algn="l" rtl="0" eaLnBrk="0" fontAlgn="base" hangingPunct="0">
        <a:spcBef>
          <a:spcPts val="375"/>
        </a:spcBef>
        <a:spcAft>
          <a:spcPct val="0"/>
        </a:spcAft>
        <a:buClr>
          <a:schemeClr val="accent1"/>
        </a:buClr>
        <a:buSzPct val="50000"/>
        <a:buFont typeface="Wingdings" pitchFamily="2" charset="2"/>
        <a:buChar char="q"/>
        <a:defRPr kern="1200">
          <a:solidFill>
            <a:srgbClr val="21254F"/>
          </a:solidFill>
          <a:latin typeface="Century Gothic"/>
          <a:ea typeface="ＭＳ Ｐゴシック" charset="0"/>
          <a:cs typeface="Century Gothic"/>
        </a:defRPr>
      </a:lvl4pPr>
      <a:lvl5pPr marL="1371600" indent="-228600" algn="l" rtl="0" eaLnBrk="0" fontAlgn="base" hangingPunct="0">
        <a:lnSpc>
          <a:spcPct val="80000"/>
        </a:lnSpc>
        <a:spcBef>
          <a:spcPts val="375"/>
        </a:spcBef>
        <a:spcAft>
          <a:spcPct val="0"/>
        </a:spcAft>
        <a:buClr>
          <a:srgbClr val="D6784E"/>
        </a:buClr>
        <a:buSzPct val="75000"/>
        <a:buFont typeface="Wingdings" pitchFamily="2" charset="2"/>
        <a:buChar char="²"/>
        <a:defRPr sz="1600" i="1" kern="1200">
          <a:solidFill>
            <a:schemeClr val="tx1"/>
          </a:solidFill>
          <a:latin typeface="Century Gothic"/>
          <a:ea typeface="ＭＳ Ｐゴシック" charset="0"/>
          <a:cs typeface="Century Gothic"/>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membership@aipla.org" TargetMode="External"/><Relationship Id="rId4" Type="http://schemas.openxmlformats.org/officeDocument/2006/relationships/hyperlink" Target="http://www.aipl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12" Type="http://schemas.openxmlformats.org/officeDocument/2006/relationships/slide" Target="slide10.xml"/><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6FFD8-A5D9-4571-BE6B-E8D109470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85800"/>
            <a:ext cx="8763000" cy="1752600"/>
          </a:xfrm>
          <a:prstGeom prst="rect">
            <a:avLst/>
          </a:prstGeom>
        </p:spPr>
      </p:pic>
      <p:sp>
        <p:nvSpPr>
          <p:cNvPr id="10" name="TextBox 9">
            <a:extLst>
              <a:ext uri="{FF2B5EF4-FFF2-40B4-BE49-F238E27FC236}">
                <a16:creationId xmlns:a16="http://schemas.microsoft.com/office/drawing/2014/main" id="{7F2004F1-BBE1-4340-BFC9-7B3EE4012DD9}"/>
              </a:ext>
            </a:extLst>
          </p:cNvPr>
          <p:cNvSpPr txBox="1"/>
          <p:nvPr/>
        </p:nvSpPr>
        <p:spPr bwMode="auto">
          <a:xfrm>
            <a:off x="1905000" y="5334000"/>
            <a:ext cx="571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dirty="0">
                <a:solidFill>
                  <a:srgbClr val="2B3C74"/>
                </a:solidFill>
                <a:latin typeface="Century Gothic" charset="0"/>
                <a:cs typeface="Century Gothic" charset="0"/>
              </a:rPr>
              <a:t>Supporting IP Professionals</a:t>
            </a:r>
          </a:p>
          <a:p>
            <a:pPr eaLnBrk="1" hangingPunct="1"/>
            <a:r>
              <a:rPr lang="en-US" dirty="0">
                <a:solidFill>
                  <a:srgbClr val="2B3C74"/>
                </a:solidFill>
                <a:latin typeface="Century Gothic" charset="0"/>
                <a:cs typeface="Century Gothic" charset="0"/>
              </a:rPr>
              <a:t>Fostering Innovation &amp; Creativity</a:t>
            </a:r>
          </a:p>
          <a:p>
            <a:pPr eaLnBrk="1" hangingPunct="1"/>
            <a:r>
              <a:rPr lang="en-US" dirty="0">
                <a:solidFill>
                  <a:srgbClr val="2B3C74"/>
                </a:solidFill>
                <a:latin typeface="Century Gothic" charset="0"/>
                <a:cs typeface="Century Gothic" charset="0"/>
              </a:rPr>
              <a:t>Promoting an Effective &amp; Balanced IP System</a:t>
            </a:r>
          </a:p>
        </p:txBody>
      </p:sp>
      <p:sp>
        <p:nvSpPr>
          <p:cNvPr id="6" name="TextBox 5">
            <a:extLst>
              <a:ext uri="{FF2B5EF4-FFF2-40B4-BE49-F238E27FC236}">
                <a16:creationId xmlns:a16="http://schemas.microsoft.com/office/drawing/2014/main" id="{58E67CC6-AEF6-45BD-BD34-78A2F1C94486}"/>
              </a:ext>
            </a:extLst>
          </p:cNvPr>
          <p:cNvSpPr txBox="1"/>
          <p:nvPr/>
        </p:nvSpPr>
        <p:spPr bwMode="auto">
          <a:xfrm>
            <a:off x="4305300" y="32766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800" dirty="0">
                <a:solidFill>
                  <a:srgbClr val="E75508"/>
                </a:solidFill>
                <a:latin typeface="Century Gothic" charset="0"/>
                <a:cs typeface="Century Gothic" charset="0"/>
              </a:rPr>
              <a:t>Membership Overview</a:t>
            </a:r>
          </a:p>
        </p:txBody>
      </p:sp>
      <p:pic>
        <p:nvPicPr>
          <p:cNvPr id="4" name="Picture 3" descr="Logo, company name&#10;&#10;Description automatically generated">
            <a:extLst>
              <a:ext uri="{FF2B5EF4-FFF2-40B4-BE49-F238E27FC236}">
                <a16:creationId xmlns:a16="http://schemas.microsoft.com/office/drawing/2014/main" id="{5A4C36ED-AA73-48F2-9781-D98F1F74E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885730"/>
            <a:ext cx="1371600" cy="13716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2020</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grpSp>
        <p:nvGrpSpPr>
          <p:cNvPr id="2" name="Group 1">
            <a:extLst>
              <a:ext uri="{FF2B5EF4-FFF2-40B4-BE49-F238E27FC236}">
                <a16:creationId xmlns:a16="http://schemas.microsoft.com/office/drawing/2014/main" id="{F80C7696-2C65-4AB5-9F99-C3266DF6264C}"/>
              </a:ext>
            </a:extLst>
          </p:cNvPr>
          <p:cNvGrpSpPr/>
          <p:nvPr/>
        </p:nvGrpSpPr>
        <p:grpSpPr>
          <a:xfrm>
            <a:off x="946843" y="3444082"/>
            <a:ext cx="2373514" cy="1064165"/>
            <a:chOff x="744187" y="3429000"/>
            <a:chExt cx="2373514" cy="1064165"/>
          </a:xfrm>
        </p:grpSpPr>
        <p:sp>
          <p:nvSpPr>
            <p:cNvPr id="13" name="Rectangle: Single Corner Snipped 12">
              <a:extLst>
                <a:ext uri="{FF2B5EF4-FFF2-40B4-BE49-F238E27FC236}">
                  <a16:creationId xmlns:a16="http://schemas.microsoft.com/office/drawing/2014/main" id="{A387B8B1-053F-4CCF-9BF3-4C5AD5ABFCA1}"/>
                </a:ext>
              </a:extLst>
            </p:cNvPr>
            <p:cNvSpPr/>
            <p:nvPr/>
          </p:nvSpPr>
          <p:spPr>
            <a:xfrm>
              <a:off x="755501" y="3429000"/>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744187" y="3748858"/>
              <a:ext cx="237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Regulatory</a:t>
              </a:r>
            </a:p>
          </p:txBody>
        </p:sp>
      </p:grpSp>
      <p:sp>
        <p:nvSpPr>
          <p:cNvPr id="4" name="TextBox 3">
            <a:extLst>
              <a:ext uri="{FF2B5EF4-FFF2-40B4-BE49-F238E27FC236}">
                <a16:creationId xmlns:a16="http://schemas.microsoft.com/office/drawing/2014/main" id="{F03BEDA5-50DC-4C28-9197-C01358464807}"/>
              </a:ext>
            </a:extLst>
          </p:cNvPr>
          <p:cNvSpPr txBox="1"/>
          <p:nvPr/>
        </p:nvSpPr>
        <p:spPr bwMode="auto">
          <a:xfrm>
            <a:off x="5003268" y="3222061"/>
            <a:ext cx="2823376" cy="1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Antitrust</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Food &amp; Drug</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Public Appointments</a:t>
            </a:r>
          </a:p>
        </p:txBody>
      </p:sp>
    </p:spTree>
    <p:extLst>
      <p:ext uri="{BB962C8B-B14F-4D97-AF65-F5344CB8AC3E}">
        <p14:creationId xmlns:p14="http://schemas.microsoft.com/office/powerpoint/2010/main" val="39608524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2020</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grpSp>
        <p:nvGrpSpPr>
          <p:cNvPr id="2" name="Group 1">
            <a:extLst>
              <a:ext uri="{FF2B5EF4-FFF2-40B4-BE49-F238E27FC236}">
                <a16:creationId xmlns:a16="http://schemas.microsoft.com/office/drawing/2014/main" id="{1BCE3EC3-8BB2-4716-AE3F-8F1ACDD2D741}"/>
              </a:ext>
            </a:extLst>
          </p:cNvPr>
          <p:cNvGrpSpPr/>
          <p:nvPr/>
        </p:nvGrpSpPr>
        <p:grpSpPr>
          <a:xfrm>
            <a:off x="946109" y="3429000"/>
            <a:ext cx="2374982" cy="1064165"/>
            <a:chOff x="742719" y="3429000"/>
            <a:chExt cx="2374982" cy="1064165"/>
          </a:xfrm>
        </p:grpSpPr>
        <p:sp>
          <p:nvSpPr>
            <p:cNvPr id="13" name="Rectangle: Single Corner Snipped 12">
              <a:extLst>
                <a:ext uri="{FF2B5EF4-FFF2-40B4-BE49-F238E27FC236}">
                  <a16:creationId xmlns:a16="http://schemas.microsoft.com/office/drawing/2014/main" id="{A387B8B1-053F-4CCF-9BF3-4C5AD5ABFCA1}"/>
                </a:ext>
              </a:extLst>
            </p:cNvPr>
            <p:cNvSpPr/>
            <p:nvPr/>
          </p:nvSpPr>
          <p:spPr>
            <a:xfrm>
              <a:off x="755501" y="3429000"/>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742719" y="3545583"/>
              <a:ext cx="2372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Service and Education</a:t>
              </a:r>
            </a:p>
          </p:txBody>
        </p:sp>
      </p:grpSp>
      <p:sp>
        <p:nvSpPr>
          <p:cNvPr id="4" name="TextBox 3">
            <a:extLst>
              <a:ext uri="{FF2B5EF4-FFF2-40B4-BE49-F238E27FC236}">
                <a16:creationId xmlns:a16="http://schemas.microsoft.com/office/drawing/2014/main" id="{F03BEDA5-50DC-4C28-9197-C01358464807}"/>
              </a:ext>
            </a:extLst>
          </p:cNvPr>
          <p:cNvSpPr txBox="1"/>
          <p:nvPr/>
        </p:nvSpPr>
        <p:spPr bwMode="auto">
          <a:xfrm>
            <a:off x="4673226" y="2279242"/>
            <a:ext cx="3780058" cy="33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Committee on the Profession</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Diversity in IP Law</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Member Services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Online Programs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Public Education</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Professional Programs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Women in IP Law</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Law Practice Management</a:t>
            </a:r>
          </a:p>
        </p:txBody>
      </p:sp>
      <p:sp>
        <p:nvSpPr>
          <p:cNvPr id="10" name="TextBox 9">
            <a:extLst>
              <a:ext uri="{FF2B5EF4-FFF2-40B4-BE49-F238E27FC236}">
                <a16:creationId xmlns:a16="http://schemas.microsoft.com/office/drawing/2014/main" id="{0E27F68A-FCF7-4A04-8CC6-FD596E9792CF}"/>
              </a:ext>
            </a:extLst>
          </p:cNvPr>
          <p:cNvSpPr txBox="1"/>
          <p:nvPr/>
        </p:nvSpPr>
        <p:spPr bwMode="auto">
          <a:xfrm>
            <a:off x="4267200" y="205026"/>
            <a:ext cx="5257800" cy="861774"/>
          </a:xfrm>
          <a:prstGeom prst="rect">
            <a:avLst/>
          </a:prstGeom>
          <a:solidFill>
            <a:schemeClr val="bg1"/>
          </a:solidFill>
          <a:ln>
            <a:noFill/>
          </a:ln>
        </p:spPr>
        <p:txBody>
          <a:bodyPr wrap="square" rtlCol="0">
            <a:spAutoFit/>
          </a:bodyPr>
          <a:lstStyle/>
          <a:p>
            <a:pPr eaLnBrk="1" hangingPunct="1"/>
            <a:endParaRPr lang="en-US" sz="500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4583719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2020</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grpSp>
        <p:nvGrpSpPr>
          <p:cNvPr id="3" name="Group 2">
            <a:extLst>
              <a:ext uri="{FF2B5EF4-FFF2-40B4-BE49-F238E27FC236}">
                <a16:creationId xmlns:a16="http://schemas.microsoft.com/office/drawing/2014/main" id="{D35A1CCF-8871-40B3-9B5B-A27872A954D0}"/>
              </a:ext>
            </a:extLst>
          </p:cNvPr>
          <p:cNvGrpSpPr/>
          <p:nvPr/>
        </p:nvGrpSpPr>
        <p:grpSpPr>
          <a:xfrm>
            <a:off x="946843" y="3429000"/>
            <a:ext cx="2373514" cy="1064165"/>
            <a:chOff x="744187" y="3429000"/>
            <a:chExt cx="2373514" cy="1064165"/>
          </a:xfrm>
        </p:grpSpPr>
        <p:sp>
          <p:nvSpPr>
            <p:cNvPr id="13" name="Rectangle: Single Corner Snipped 12">
              <a:extLst>
                <a:ext uri="{FF2B5EF4-FFF2-40B4-BE49-F238E27FC236}">
                  <a16:creationId xmlns:a16="http://schemas.microsoft.com/office/drawing/2014/main" id="{A387B8B1-053F-4CCF-9BF3-4C5AD5ABFCA1}"/>
                </a:ext>
              </a:extLst>
            </p:cNvPr>
            <p:cNvSpPr/>
            <p:nvPr/>
          </p:nvSpPr>
          <p:spPr>
            <a:xfrm>
              <a:off x="755501" y="3429000"/>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744187" y="3748858"/>
              <a:ext cx="237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International</a:t>
              </a:r>
            </a:p>
          </p:txBody>
        </p:sp>
      </p:grpSp>
      <p:sp>
        <p:nvSpPr>
          <p:cNvPr id="4" name="TextBox 3">
            <a:extLst>
              <a:ext uri="{FF2B5EF4-FFF2-40B4-BE49-F238E27FC236}">
                <a16:creationId xmlns:a16="http://schemas.microsoft.com/office/drawing/2014/main" id="{F03BEDA5-50DC-4C28-9197-C01358464807}"/>
              </a:ext>
            </a:extLst>
          </p:cNvPr>
          <p:cNvSpPr txBox="1"/>
          <p:nvPr/>
        </p:nvSpPr>
        <p:spPr bwMode="auto">
          <a:xfrm>
            <a:off x="4687980" y="2279243"/>
            <a:ext cx="3509177" cy="336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IP Practice in China</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IP Practice in Europe</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IP Practice in Israel</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IP Practice in Japan</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IP Practice in Latin America</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IP Practice in the Far East</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International &amp; Foreign Law</a:t>
            </a:r>
          </a:p>
          <a:p>
            <a:pPr marL="285750" lvl="0" indent="-285750">
              <a:lnSpc>
                <a:spcPct val="150000"/>
              </a:lnSpc>
              <a:buClr>
                <a:srgbClr val="E75508"/>
              </a:buClr>
              <a:buFont typeface="Wingdings" panose="05000000000000000000" pitchFamily="2" charset="2"/>
              <a:buChar char="§"/>
            </a:pPr>
            <a:r>
              <a:rPr lang="en-US" dirty="0">
                <a:solidFill>
                  <a:schemeClr val="tx2">
                    <a:lumMod val="50000"/>
                  </a:schemeClr>
                </a:solidFill>
                <a:latin typeface="Century Gothic" panose="020B0502020202020204" pitchFamily="34" charset="0"/>
                <a:cs typeface="Century Gothic" charset="0"/>
              </a:rPr>
              <a:t>PCT Issues </a:t>
            </a:r>
          </a:p>
        </p:txBody>
      </p:sp>
      <p:sp>
        <p:nvSpPr>
          <p:cNvPr id="2" name="TextBox 1">
            <a:extLst>
              <a:ext uri="{FF2B5EF4-FFF2-40B4-BE49-F238E27FC236}">
                <a16:creationId xmlns:a16="http://schemas.microsoft.com/office/drawing/2014/main" id="{E0F11994-C362-4ADF-A960-AD54720B8271}"/>
              </a:ext>
            </a:extLst>
          </p:cNvPr>
          <p:cNvSpPr txBox="1"/>
          <p:nvPr/>
        </p:nvSpPr>
        <p:spPr bwMode="auto">
          <a:xfrm>
            <a:off x="4191000" y="76200"/>
            <a:ext cx="5029200" cy="990600"/>
          </a:xfrm>
          <a:prstGeom prst="rect">
            <a:avLst/>
          </a:prstGeom>
          <a:solidFill>
            <a:schemeClr val="bg1"/>
          </a:solidFill>
          <a:ln>
            <a:noFill/>
          </a:ln>
        </p:spPr>
        <p:txBody>
          <a:bodyPr wrap="square" rtlCol="0">
            <a:spAutoFit/>
          </a:bodyPr>
          <a:lstStyle/>
          <a:p>
            <a:pPr eaLnBrk="1" hangingPunct="1"/>
            <a:endParaRPr lang="en-US" sz="500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41686273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Client Development</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pic>
        <p:nvPicPr>
          <p:cNvPr id="22" name="Picture 21">
            <a:extLst>
              <a:ext uri="{FF2B5EF4-FFF2-40B4-BE49-F238E27FC236}">
                <a16:creationId xmlns:a16="http://schemas.microsoft.com/office/drawing/2014/main" id="{D75A4B51-679D-4D17-9A74-831536193B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69" t="3076" r="21453" b="5006"/>
          <a:stretch/>
        </p:blipFill>
        <p:spPr>
          <a:xfrm>
            <a:off x="6617899" y="4768106"/>
            <a:ext cx="2526101" cy="2089894"/>
          </a:xfrm>
          <a:prstGeom prst="rect">
            <a:avLst/>
          </a:prstGeom>
        </p:spPr>
      </p:pic>
      <p:sp>
        <p:nvSpPr>
          <p:cNvPr id="2" name="TextBox 1">
            <a:extLst>
              <a:ext uri="{FF2B5EF4-FFF2-40B4-BE49-F238E27FC236}">
                <a16:creationId xmlns:a16="http://schemas.microsoft.com/office/drawing/2014/main" id="{92501C44-2207-43F2-B68B-881E14572D3B}"/>
              </a:ext>
            </a:extLst>
          </p:cNvPr>
          <p:cNvSpPr txBox="1"/>
          <p:nvPr/>
        </p:nvSpPr>
        <p:spPr bwMode="auto">
          <a:xfrm>
            <a:off x="373930" y="2704890"/>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Tools for Building Business</a:t>
            </a:r>
          </a:p>
        </p:txBody>
      </p:sp>
      <p:sp>
        <p:nvSpPr>
          <p:cNvPr id="3" name="TextBox 2">
            <a:extLst>
              <a:ext uri="{FF2B5EF4-FFF2-40B4-BE49-F238E27FC236}">
                <a16:creationId xmlns:a16="http://schemas.microsoft.com/office/drawing/2014/main" id="{815E1486-733B-4A0A-BFA8-2B284BCC0501}"/>
              </a:ext>
            </a:extLst>
          </p:cNvPr>
          <p:cNvSpPr txBox="1"/>
          <p:nvPr/>
        </p:nvSpPr>
        <p:spPr bwMode="auto">
          <a:xfrm>
            <a:off x="372501" y="3401878"/>
            <a:ext cx="56472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000" dirty="0">
                <a:solidFill>
                  <a:srgbClr val="000000"/>
                </a:solidFill>
                <a:latin typeface="Century Gothic" charset="0"/>
                <a:cs typeface="Century Gothic" charset="0"/>
              </a:rPr>
              <a:t>Participation in AIPLA provides avenues for increasing </a:t>
            </a:r>
            <a:r>
              <a:rPr lang="en-US" sz="2000">
                <a:solidFill>
                  <a:srgbClr val="000000"/>
                </a:solidFill>
                <a:latin typeface="Century Gothic" charset="0"/>
                <a:cs typeface="Century Gothic" charset="0"/>
              </a:rPr>
              <a:t>a firm’s </a:t>
            </a:r>
            <a:r>
              <a:rPr lang="en-US" sz="2000" dirty="0">
                <a:solidFill>
                  <a:srgbClr val="000000"/>
                </a:solidFill>
                <a:latin typeface="Century Gothic" charset="0"/>
                <a:cs typeface="Century Gothic" charset="0"/>
              </a:rPr>
              <a:t>visibility and highlighting expertise to the people that matter the most.</a:t>
            </a:r>
          </a:p>
        </p:txBody>
      </p:sp>
      <p:pic>
        <p:nvPicPr>
          <p:cNvPr id="14" name="Picture 13">
            <a:extLst>
              <a:ext uri="{FF2B5EF4-FFF2-40B4-BE49-F238E27FC236}">
                <a16:creationId xmlns:a16="http://schemas.microsoft.com/office/drawing/2014/main" id="{4CDEB5B4-155D-450C-BC4B-BA7520E3BE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97" r="32989"/>
          <a:stretch/>
        </p:blipFill>
        <p:spPr>
          <a:xfrm>
            <a:off x="6617899" y="1711761"/>
            <a:ext cx="2526101" cy="3013555"/>
          </a:xfrm>
          <a:prstGeom prst="rect">
            <a:avLst/>
          </a:prstGeom>
        </p:spPr>
      </p:pic>
      <p:pic>
        <p:nvPicPr>
          <p:cNvPr id="17" name="Picture 16">
            <a:extLst>
              <a:ext uri="{FF2B5EF4-FFF2-40B4-BE49-F238E27FC236}">
                <a16:creationId xmlns:a16="http://schemas.microsoft.com/office/drawing/2014/main" id="{13D53F4F-D8C2-4DBC-883A-CB0DC9CA6C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133" t="19081" r="7033"/>
          <a:stretch/>
        </p:blipFill>
        <p:spPr>
          <a:xfrm>
            <a:off x="6617899" y="-1"/>
            <a:ext cx="2526101" cy="1664839"/>
          </a:xfrm>
          <a:prstGeom prst="rect">
            <a:avLst/>
          </a:prstGeom>
        </p:spPr>
      </p:pic>
    </p:spTree>
    <p:extLst>
      <p:ext uri="{BB962C8B-B14F-4D97-AF65-F5344CB8AC3E}">
        <p14:creationId xmlns:p14="http://schemas.microsoft.com/office/powerpoint/2010/main" val="5193344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540843" y="1574525"/>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How to Get Involved</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sp>
        <p:nvSpPr>
          <p:cNvPr id="2" name="TextBox 1">
            <a:extLst>
              <a:ext uri="{FF2B5EF4-FFF2-40B4-BE49-F238E27FC236}">
                <a16:creationId xmlns:a16="http://schemas.microsoft.com/office/drawing/2014/main" id="{92501C44-2207-43F2-B68B-881E14572D3B}"/>
              </a:ext>
            </a:extLst>
          </p:cNvPr>
          <p:cNvSpPr txBox="1"/>
          <p:nvPr/>
        </p:nvSpPr>
        <p:spPr bwMode="auto">
          <a:xfrm>
            <a:off x="554698" y="2445511"/>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Join Us</a:t>
            </a:r>
          </a:p>
        </p:txBody>
      </p:sp>
      <p:sp>
        <p:nvSpPr>
          <p:cNvPr id="9" name="Content Placeholder 1">
            <a:extLst>
              <a:ext uri="{FF2B5EF4-FFF2-40B4-BE49-F238E27FC236}">
                <a16:creationId xmlns:a16="http://schemas.microsoft.com/office/drawing/2014/main" id="{713D5C61-27D8-40CB-9CA4-6DCCFC9B0E54}"/>
              </a:ext>
            </a:extLst>
          </p:cNvPr>
          <p:cNvSpPr>
            <a:spLocks noGrp="1"/>
          </p:cNvSpPr>
          <p:nvPr>
            <p:ph sz="quarter" idx="1"/>
          </p:nvPr>
        </p:nvSpPr>
        <p:spPr>
          <a:xfrm>
            <a:off x="582407" y="2967291"/>
            <a:ext cx="6705600" cy="3234245"/>
          </a:xfrm>
        </p:spPr>
        <p:txBody>
          <a:bodyPr/>
          <a:lstStyle/>
          <a:p>
            <a:pPr>
              <a:buClr>
                <a:srgbClr val="E75508"/>
              </a:buClr>
              <a:buFont typeface="Wingdings" panose="05000000000000000000" pitchFamily="2" charset="2"/>
              <a:buChar char="ü"/>
              <a:defRPr/>
            </a:pPr>
            <a:r>
              <a:rPr lang="en-US" sz="2000" dirty="0">
                <a:latin typeface="Century Gothic" panose="020B0502020202020204" pitchFamily="34" charset="0"/>
              </a:rPr>
              <a:t>Go to </a:t>
            </a:r>
            <a:r>
              <a:rPr lang="en-US" sz="2000" dirty="0">
                <a:latin typeface="Century Gothic" panose="020B0502020202020204" pitchFamily="34" charset="0"/>
                <a:hlinkClick r:id="rId4"/>
              </a:rPr>
              <a:t>www.aipla.org</a:t>
            </a:r>
            <a:r>
              <a:rPr lang="en-US" sz="2000" dirty="0">
                <a:latin typeface="Century Gothic" panose="020B0502020202020204" pitchFamily="34" charset="0"/>
              </a:rPr>
              <a:t>:</a:t>
            </a:r>
          </a:p>
          <a:p>
            <a:pPr lvl="1">
              <a:buClr>
                <a:srgbClr val="E75508"/>
              </a:buClr>
              <a:buFont typeface="Wingdings" panose="05000000000000000000" pitchFamily="2" charset="2"/>
              <a:buChar char="ü"/>
              <a:defRPr/>
            </a:pPr>
            <a:r>
              <a:rPr lang="en-US" sz="2000" dirty="0">
                <a:latin typeface="Century Gothic" panose="020B0502020202020204" pitchFamily="34" charset="0"/>
              </a:rPr>
              <a:t>Join online or</a:t>
            </a:r>
          </a:p>
          <a:p>
            <a:pPr lvl="1">
              <a:buClr>
                <a:srgbClr val="E75508"/>
              </a:buClr>
              <a:buFont typeface="Wingdings" panose="05000000000000000000" pitchFamily="2" charset="2"/>
              <a:buChar char="ü"/>
              <a:defRPr/>
            </a:pPr>
            <a:r>
              <a:rPr lang="en-US" sz="2000" dirty="0">
                <a:latin typeface="Century Gothic" panose="020B0502020202020204" pitchFamily="34" charset="0"/>
              </a:rPr>
              <a:t>Download an application, and</a:t>
            </a:r>
          </a:p>
          <a:p>
            <a:pPr marL="868363" lvl="3" indent="0">
              <a:buClr>
                <a:srgbClr val="E75508"/>
              </a:buClr>
              <a:buNone/>
              <a:defRPr/>
            </a:pPr>
            <a:r>
              <a:rPr lang="en-US" i="0" dirty="0">
                <a:solidFill>
                  <a:srgbClr val="E75508"/>
                </a:solidFill>
                <a:latin typeface="Century Gothic" panose="020B0502020202020204" pitchFamily="34" charset="0"/>
              </a:rPr>
              <a:t>Fax</a:t>
            </a:r>
            <a:r>
              <a:rPr lang="en-US" i="0" dirty="0">
                <a:latin typeface="Century Gothic" panose="020B0502020202020204" pitchFamily="34" charset="0"/>
              </a:rPr>
              <a:t> | +1.703.415.0786</a:t>
            </a:r>
          </a:p>
          <a:p>
            <a:pPr marL="868363" lvl="3" indent="0">
              <a:buClr>
                <a:srgbClr val="E75508"/>
              </a:buClr>
              <a:buNone/>
              <a:defRPr/>
            </a:pPr>
            <a:r>
              <a:rPr lang="en-US" i="0" dirty="0">
                <a:solidFill>
                  <a:srgbClr val="E75508"/>
                </a:solidFill>
                <a:latin typeface="Century Gothic" panose="020B0502020202020204" pitchFamily="34" charset="0"/>
              </a:rPr>
              <a:t>Emai</a:t>
            </a:r>
            <a:r>
              <a:rPr lang="en-US" i="0" dirty="0">
                <a:latin typeface="Century Gothic" panose="020B0502020202020204" pitchFamily="34" charset="0"/>
              </a:rPr>
              <a:t>l | </a:t>
            </a:r>
            <a:r>
              <a:rPr lang="en-US" i="0" dirty="0">
                <a:latin typeface="Century Gothic" panose="020B0502020202020204" pitchFamily="34" charset="0"/>
                <a:hlinkClick r:id="rId5"/>
              </a:rPr>
              <a:t>membership@aipla.org</a:t>
            </a:r>
            <a:endParaRPr lang="en-US" i="0" dirty="0">
              <a:latin typeface="Century Gothic" panose="020B0502020202020204" pitchFamily="34" charset="0"/>
            </a:endParaRPr>
          </a:p>
          <a:p>
            <a:pPr marL="868363" lvl="3" indent="0">
              <a:buClr>
                <a:srgbClr val="E75508"/>
              </a:buClr>
              <a:buNone/>
              <a:defRPr/>
            </a:pPr>
            <a:r>
              <a:rPr lang="en-US" i="0" dirty="0">
                <a:solidFill>
                  <a:srgbClr val="E75508"/>
                </a:solidFill>
                <a:latin typeface="Century Gothic" panose="020B0502020202020204" pitchFamily="34" charset="0"/>
              </a:rPr>
              <a:t>Mail</a:t>
            </a:r>
            <a:r>
              <a:rPr lang="en-US" i="0" dirty="0">
                <a:latin typeface="Century Gothic" panose="020B0502020202020204" pitchFamily="34" charset="0"/>
              </a:rPr>
              <a:t> | AIPLA, 1400 Crystal Drive, Suite 600, Arlington, VA 22202</a:t>
            </a:r>
          </a:p>
          <a:p>
            <a:pPr marL="593725" lvl="2" indent="0">
              <a:buFont typeface="Courier New" panose="02070309020205020404" pitchFamily="49" charset="0"/>
              <a:buNone/>
              <a:defRPr/>
            </a:pPr>
            <a:endParaRPr lang="en-US" i="0" dirty="0">
              <a:latin typeface="Century Gothic" panose="020B0502020202020204" pitchFamily="34" charset="0"/>
            </a:endParaRPr>
          </a:p>
          <a:p>
            <a:pPr marL="44450" indent="0">
              <a:buNone/>
              <a:defRPr/>
            </a:pPr>
            <a:r>
              <a:rPr lang="en-US" sz="2000" i="0" dirty="0">
                <a:solidFill>
                  <a:srgbClr val="E75508"/>
                </a:solidFill>
                <a:latin typeface="Century Gothic" panose="020B0502020202020204" pitchFamily="34" charset="0"/>
              </a:rPr>
              <a:t>Questions:</a:t>
            </a:r>
            <a:r>
              <a:rPr lang="en-US" sz="2000" i="0" dirty="0">
                <a:latin typeface="Century Gothic" panose="020B0502020202020204" pitchFamily="34" charset="0"/>
              </a:rPr>
              <a:t> Call us at +1.703.415.0780 or email us at membership@aipla.org.</a:t>
            </a:r>
          </a:p>
        </p:txBody>
      </p:sp>
    </p:spTree>
    <p:extLst>
      <p:ext uri="{BB962C8B-B14F-4D97-AF65-F5344CB8AC3E}">
        <p14:creationId xmlns:p14="http://schemas.microsoft.com/office/powerpoint/2010/main" val="1606149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7DF23A-0667-4774-99C5-8658DDA8A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pic>
        <p:nvPicPr>
          <p:cNvPr id="11" name="Picture 10">
            <a:extLst>
              <a:ext uri="{FF2B5EF4-FFF2-40B4-BE49-F238E27FC236}">
                <a16:creationId xmlns:a16="http://schemas.microsoft.com/office/drawing/2014/main" id="{CF88B343-F0B8-4CC1-8BA7-964A1D6075A1}"/>
              </a:ext>
            </a:extLst>
          </p:cNvPr>
          <p:cNvPicPr>
            <a:picLocks noChangeAspect="1"/>
          </p:cNvPicPr>
          <p:nvPr/>
        </p:nvPicPr>
        <p:blipFill rotWithShape="1">
          <a:blip r:embed="rId4">
            <a:extLst>
              <a:ext uri="{28A0092B-C50C-407E-A947-70E740481C1C}">
                <a14:useLocalDpi xmlns:a14="http://schemas.microsoft.com/office/drawing/2010/main" val="0"/>
              </a:ext>
            </a:extLst>
          </a:blip>
          <a:srcRect l="1523" r="67499"/>
          <a:stretch/>
        </p:blipFill>
        <p:spPr>
          <a:xfrm>
            <a:off x="4495800" y="-133240"/>
            <a:ext cx="4648200" cy="7124479"/>
          </a:xfrm>
          <a:prstGeom prst="rect">
            <a:avLst/>
          </a:prstGeom>
        </p:spPr>
      </p:pic>
      <p:sp>
        <p:nvSpPr>
          <p:cNvPr id="12" name="TextBox 11">
            <a:extLst>
              <a:ext uri="{FF2B5EF4-FFF2-40B4-BE49-F238E27FC236}">
                <a16:creationId xmlns:a16="http://schemas.microsoft.com/office/drawing/2014/main" id="{24A2DFC6-A135-4273-B6FD-18F3C5C91A56}"/>
              </a:ext>
            </a:extLst>
          </p:cNvPr>
          <p:cNvSpPr txBox="1"/>
          <p:nvPr/>
        </p:nvSpPr>
        <p:spPr bwMode="auto">
          <a:xfrm>
            <a:off x="304800" y="1295400"/>
            <a:ext cx="3886200" cy="490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Aft>
                <a:spcPts val="400"/>
              </a:spcAft>
              <a:buClr>
                <a:srgbClr val="FF6600"/>
              </a:buClr>
              <a:buFont typeface="Wingdings" panose="05000000000000000000" pitchFamily="2" charset="2"/>
              <a:buChar char="ü"/>
            </a:pPr>
            <a:r>
              <a:rPr lang="en-US" dirty="0">
                <a:latin typeface="Century Gothic" panose="020B0502020202020204" pitchFamily="34" charset="0"/>
              </a:rPr>
              <a:t>Formed in 1897</a:t>
            </a:r>
          </a:p>
          <a:p>
            <a:pPr marL="285750" indent="-285750">
              <a:spcAft>
                <a:spcPts val="400"/>
              </a:spcAft>
              <a:buClr>
                <a:srgbClr val="FF6600"/>
              </a:buClr>
              <a:buFont typeface="Wingdings" panose="05000000000000000000" pitchFamily="2" charset="2"/>
              <a:buChar char="ü"/>
            </a:pPr>
            <a:r>
              <a:rPr lang="en-US" dirty="0">
                <a:latin typeface="Century Gothic" panose="020B0502020202020204" pitchFamily="34" charset="0"/>
              </a:rPr>
              <a:t>Voluntary bar association of Individual members: </a:t>
            </a:r>
          </a:p>
          <a:p>
            <a:pPr marL="742950" lvl="1" indent="-285750">
              <a:spcAft>
                <a:spcPts val="400"/>
              </a:spcAft>
              <a:buClr>
                <a:srgbClr val="FF6600"/>
              </a:buClr>
              <a:buFont typeface="Wingdings" panose="05000000000000000000" pitchFamily="2" charset="2"/>
              <a:buChar char="§"/>
            </a:pPr>
            <a:r>
              <a:rPr lang="en-US" sz="1600" dirty="0">
                <a:latin typeface="Century Gothic" panose="020B0502020202020204" pitchFamily="34" charset="0"/>
              </a:rPr>
              <a:t>U.S. and International lawyers </a:t>
            </a:r>
            <a:br>
              <a:rPr lang="en-US" sz="1600" dirty="0">
                <a:latin typeface="Century Gothic" panose="020B0502020202020204" pitchFamily="34" charset="0"/>
              </a:rPr>
            </a:br>
            <a:r>
              <a:rPr lang="en-US" sz="1600" dirty="0">
                <a:latin typeface="Century Gothic" panose="020B0502020202020204" pitchFamily="34" charset="0"/>
              </a:rPr>
              <a:t>(in-house, private practice, government, academia)</a:t>
            </a:r>
          </a:p>
          <a:p>
            <a:pPr marL="742950" lvl="1" indent="-285750">
              <a:spcAft>
                <a:spcPts val="400"/>
              </a:spcAft>
              <a:buClr>
                <a:srgbClr val="FF6600"/>
              </a:buClr>
              <a:buFont typeface="Wingdings" panose="05000000000000000000" pitchFamily="2" charset="2"/>
              <a:buChar char="§"/>
            </a:pPr>
            <a:r>
              <a:rPr lang="en-US" sz="1600" dirty="0">
                <a:latin typeface="Century Gothic" panose="020B0502020202020204" pitchFamily="34" charset="0"/>
              </a:rPr>
              <a:t>U.S. and International patent and trademark agents</a:t>
            </a:r>
          </a:p>
          <a:p>
            <a:pPr marL="742950" lvl="1" indent="-285750">
              <a:spcAft>
                <a:spcPts val="400"/>
              </a:spcAft>
              <a:buClr>
                <a:srgbClr val="FF6600"/>
              </a:buClr>
              <a:buFont typeface="Wingdings" panose="05000000000000000000" pitchFamily="2" charset="2"/>
              <a:buChar char="§"/>
            </a:pPr>
            <a:r>
              <a:rPr lang="en-US" sz="1600" dirty="0">
                <a:latin typeface="Century Gothic" panose="020B0502020202020204" pitchFamily="34" charset="0"/>
              </a:rPr>
              <a:t>USPTO and other government professionals</a:t>
            </a:r>
          </a:p>
          <a:p>
            <a:pPr marL="742950" lvl="1" indent="-285750">
              <a:spcAft>
                <a:spcPts val="400"/>
              </a:spcAft>
              <a:buClr>
                <a:srgbClr val="FF6600"/>
              </a:buClr>
              <a:buFont typeface="Wingdings" panose="05000000000000000000" pitchFamily="2" charset="2"/>
              <a:buChar char="§"/>
            </a:pPr>
            <a:r>
              <a:rPr lang="en-US" sz="1600" dirty="0">
                <a:latin typeface="Century Gothic" panose="020B0502020202020204" pitchFamily="34" charset="0"/>
              </a:rPr>
              <a:t>IP Academia and law students</a:t>
            </a:r>
          </a:p>
          <a:p>
            <a:pPr marL="742950" lvl="1" indent="-285750">
              <a:spcAft>
                <a:spcPts val="400"/>
              </a:spcAft>
              <a:buClr>
                <a:srgbClr val="FF6600"/>
              </a:buClr>
              <a:buFont typeface="Wingdings" panose="05000000000000000000" pitchFamily="2" charset="2"/>
              <a:buChar char="§"/>
            </a:pPr>
            <a:r>
              <a:rPr lang="en-US" sz="1600" dirty="0">
                <a:latin typeface="Century Gothic" panose="020B0502020202020204" pitchFamily="34" charset="0"/>
              </a:rPr>
              <a:t>Other IP professionals</a:t>
            </a:r>
          </a:p>
          <a:p>
            <a:pPr marL="285750" indent="-285750">
              <a:spcAft>
                <a:spcPts val="400"/>
              </a:spcAft>
              <a:buClr>
                <a:srgbClr val="FF6600"/>
              </a:buClr>
              <a:buFont typeface="Wingdings" panose="05000000000000000000" pitchFamily="2" charset="2"/>
              <a:buChar char="ü"/>
            </a:pPr>
            <a:r>
              <a:rPr lang="en-US" dirty="0">
                <a:latin typeface="Century Gothic" panose="020B0502020202020204" pitchFamily="34" charset="0"/>
              </a:rPr>
              <a:t>All forms of Intellectual Property</a:t>
            </a:r>
          </a:p>
          <a:p>
            <a:pPr marL="285750" indent="-285750">
              <a:spcAft>
                <a:spcPts val="400"/>
              </a:spcAft>
              <a:buClr>
                <a:srgbClr val="FF6600"/>
              </a:buClr>
              <a:buFont typeface="Wingdings" panose="05000000000000000000" pitchFamily="2" charset="2"/>
              <a:buChar char="ü"/>
            </a:pPr>
            <a:r>
              <a:rPr lang="en-US" dirty="0">
                <a:latin typeface="Century Gothic" panose="020B0502020202020204" pitchFamily="34" charset="0"/>
              </a:rPr>
              <a:t>Headquarters in Arlington, Virginia (D.C. area)</a:t>
            </a:r>
          </a:p>
        </p:txBody>
      </p:sp>
    </p:spTree>
    <p:extLst>
      <p:ext uri="{BB962C8B-B14F-4D97-AF65-F5344CB8AC3E}">
        <p14:creationId xmlns:p14="http://schemas.microsoft.com/office/powerpoint/2010/main" val="11712422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685800" y="1447800"/>
            <a:ext cx="7772400" cy="731838"/>
          </a:xfrm>
        </p:spPr>
        <p:txBody>
          <a:bodyPr/>
          <a:lstStyle/>
          <a:p>
            <a:pPr algn="ctr"/>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What can AIPLA do for you?</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543800" y="6324599"/>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2022</a:t>
            </a:r>
          </a:p>
        </p:txBody>
      </p:sp>
      <p:sp>
        <p:nvSpPr>
          <p:cNvPr id="17414" name="TextBox 1">
            <a:extLst>
              <a:ext uri="{FF2B5EF4-FFF2-40B4-BE49-F238E27FC236}">
                <a16:creationId xmlns:a16="http://schemas.microsoft.com/office/drawing/2014/main" id="{7A7C22E1-5776-4752-B5DB-96F0186832E9}"/>
              </a:ext>
            </a:extLst>
          </p:cNvPr>
          <p:cNvSpPr txBox="1">
            <a:spLocks noChangeArrowheads="1"/>
          </p:cNvSpPr>
          <p:nvPr/>
        </p:nvSpPr>
        <p:spPr bwMode="auto">
          <a:xfrm>
            <a:off x="152400" y="2157577"/>
            <a:ext cx="8839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ctr" eaLnBrk="1" hangingPunct="1">
              <a:spcBef>
                <a:spcPct val="0"/>
              </a:spcBef>
              <a:buClrTx/>
              <a:buSzTx/>
              <a:buFontTx/>
              <a:buNone/>
            </a:pPr>
            <a:r>
              <a:rPr lang="en-US" altLang="en-US" sz="2800" dirty="0">
                <a:solidFill>
                  <a:schemeClr val="tx1"/>
                </a:solidFill>
                <a:latin typeface="Gotham Light" panose="02000603030000020004" pitchFamily="2" charset="0"/>
              </a:rPr>
              <a:t>We enable our members to achieve their </a:t>
            </a:r>
            <a:br>
              <a:rPr lang="en-US" altLang="en-US" sz="2800" dirty="0">
                <a:solidFill>
                  <a:schemeClr val="tx1"/>
                </a:solidFill>
                <a:latin typeface="Gotham Light" panose="02000603030000020004" pitchFamily="2" charset="0"/>
              </a:rPr>
            </a:br>
            <a:r>
              <a:rPr lang="en-US" altLang="en-US" sz="2800" dirty="0">
                <a:solidFill>
                  <a:schemeClr val="tx1"/>
                </a:solidFill>
                <a:latin typeface="Gotham Light" panose="02000603030000020004" pitchFamily="2" charset="0"/>
              </a:rPr>
              <a:t>full potential by providing:</a:t>
            </a:r>
          </a:p>
          <a:p>
            <a:pPr algn="ctr" eaLnBrk="1" hangingPunct="1">
              <a:spcBef>
                <a:spcPct val="0"/>
              </a:spcBef>
              <a:buClrTx/>
              <a:buSzTx/>
              <a:buFontTx/>
              <a:buNone/>
            </a:pPr>
            <a:endParaRPr lang="en-US" altLang="en-US" sz="2800" dirty="0">
              <a:solidFill>
                <a:schemeClr val="tx1"/>
              </a:solidFill>
              <a:latin typeface="Gotham Light" panose="02000603030000020004" pitchFamily="2" charset="0"/>
            </a:endParaRPr>
          </a:p>
          <a:p>
            <a:pPr algn="ctr" eaLnBrk="1" hangingPunct="1">
              <a:spcBef>
                <a:spcPct val="0"/>
              </a:spcBef>
              <a:buClrTx/>
              <a:buSzTx/>
              <a:buFontTx/>
              <a:buNone/>
            </a:pPr>
            <a:r>
              <a:rPr lang="en-US" altLang="en-US" sz="3200" dirty="0">
                <a:solidFill>
                  <a:schemeClr val="tx1"/>
                </a:solidFill>
                <a:latin typeface="Gotham Light" panose="02000603030000020004" pitchFamily="2" charset="0"/>
              </a:rPr>
              <a:t>Substantive Training</a:t>
            </a:r>
          </a:p>
          <a:p>
            <a:pPr algn="ctr" eaLnBrk="1" hangingPunct="1">
              <a:spcBef>
                <a:spcPct val="0"/>
              </a:spcBef>
              <a:buClrTx/>
              <a:buSzTx/>
              <a:buFontTx/>
              <a:buNone/>
            </a:pPr>
            <a:r>
              <a:rPr lang="en-US" altLang="en-US" sz="3200" dirty="0">
                <a:solidFill>
                  <a:schemeClr val="tx1"/>
                </a:solidFill>
                <a:latin typeface="Gotham Light" panose="02000603030000020004" pitchFamily="2" charset="0"/>
              </a:rPr>
              <a:t>Career Development</a:t>
            </a:r>
          </a:p>
          <a:p>
            <a:pPr algn="ctr" eaLnBrk="1" hangingPunct="1">
              <a:spcBef>
                <a:spcPct val="0"/>
              </a:spcBef>
              <a:buClrTx/>
              <a:buSzTx/>
              <a:buFontTx/>
              <a:buNone/>
            </a:pPr>
            <a:r>
              <a:rPr lang="en-US" altLang="en-US" sz="3200" dirty="0">
                <a:solidFill>
                  <a:schemeClr val="tx1"/>
                </a:solidFill>
                <a:latin typeface="Gotham Light" panose="02000603030000020004" pitchFamily="2" charset="0"/>
              </a:rPr>
              <a:t>Leadership Development</a:t>
            </a:r>
          </a:p>
          <a:p>
            <a:pPr algn="ctr" eaLnBrk="1" hangingPunct="1">
              <a:spcBef>
                <a:spcPct val="0"/>
              </a:spcBef>
              <a:buClrTx/>
              <a:buSzTx/>
              <a:buFontTx/>
              <a:buNone/>
            </a:pPr>
            <a:r>
              <a:rPr lang="en-US" altLang="en-US" sz="3200" dirty="0">
                <a:solidFill>
                  <a:schemeClr val="tx1"/>
                </a:solidFill>
                <a:latin typeface="Gotham Light" panose="02000603030000020004" pitchFamily="2" charset="0"/>
              </a:rPr>
              <a:t>Network/Client Development</a:t>
            </a:r>
          </a:p>
          <a:p>
            <a:pPr algn="ctr" eaLnBrk="1" hangingPunct="1">
              <a:spcBef>
                <a:spcPct val="0"/>
              </a:spcBef>
              <a:buClrTx/>
              <a:buSzTx/>
              <a:buFontTx/>
              <a:buNone/>
            </a:pPr>
            <a:r>
              <a:rPr lang="en-US" altLang="en-US" sz="3200" dirty="0">
                <a:solidFill>
                  <a:schemeClr val="tx1"/>
                </a:solidFill>
                <a:latin typeface="Gotham Light" panose="02000603030000020004" pitchFamily="2" charset="0"/>
              </a:rPr>
              <a:t>Supporting Policy and Advocacy Work </a:t>
            </a:r>
            <a:br>
              <a:rPr lang="en-US" altLang="en-US" sz="3200" dirty="0">
                <a:solidFill>
                  <a:schemeClr val="tx1"/>
                </a:solidFill>
                <a:latin typeface="Gotham Light" panose="02000603030000020004" pitchFamily="2" charset="0"/>
              </a:rPr>
            </a:br>
            <a:r>
              <a:rPr lang="en-US" altLang="en-US" sz="3200" dirty="0">
                <a:solidFill>
                  <a:schemeClr val="tx1"/>
                </a:solidFill>
                <a:latin typeface="Gotham Light" panose="02000603030000020004" pitchFamily="2" charset="0"/>
              </a:rPr>
              <a:t>in the US and Internationally</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spTree>
    <p:extLst>
      <p:ext uri="{BB962C8B-B14F-4D97-AF65-F5344CB8AC3E}">
        <p14:creationId xmlns:p14="http://schemas.microsoft.com/office/powerpoint/2010/main" val="42300951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812799" y="1452248"/>
            <a:ext cx="5111750"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Substantive Training</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grpSp>
        <p:nvGrpSpPr>
          <p:cNvPr id="2" name="Group 1">
            <a:extLst>
              <a:ext uri="{FF2B5EF4-FFF2-40B4-BE49-F238E27FC236}">
                <a16:creationId xmlns:a16="http://schemas.microsoft.com/office/drawing/2014/main" id="{CC8B8393-7777-404C-8F72-FAC6966ADC35}"/>
              </a:ext>
            </a:extLst>
          </p:cNvPr>
          <p:cNvGrpSpPr/>
          <p:nvPr/>
        </p:nvGrpSpPr>
        <p:grpSpPr>
          <a:xfrm>
            <a:off x="812799" y="2865281"/>
            <a:ext cx="7518402" cy="3626164"/>
            <a:chOff x="812800" y="2674938"/>
            <a:chExt cx="7518402" cy="3626164"/>
          </a:xfrm>
        </p:grpSpPr>
        <p:pic>
          <p:nvPicPr>
            <p:cNvPr id="3" name="Picture 2">
              <a:extLst>
                <a:ext uri="{FF2B5EF4-FFF2-40B4-BE49-F238E27FC236}">
                  <a16:creationId xmlns:a16="http://schemas.microsoft.com/office/drawing/2014/main" id="{82A27E34-1827-494A-AF01-4E10029887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0" t="14651" r="-790" b="22023"/>
            <a:stretch/>
          </p:blipFill>
          <p:spPr>
            <a:xfrm>
              <a:off x="812800" y="2678270"/>
              <a:ext cx="3429000" cy="144780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9C7438CB-792B-47E1-A33A-DC439C338CEC}"/>
                </a:ext>
              </a:extLst>
            </p:cNvPr>
            <p:cNvPicPr>
              <a:picLocks noChangeAspect="1"/>
            </p:cNvPicPr>
            <p:nvPr/>
          </p:nvPicPr>
          <p:blipFill rotWithShape="1">
            <a:blip r:embed="rId5">
              <a:extLst>
                <a:ext uri="{28A0092B-C50C-407E-A947-70E740481C1C}">
                  <a14:useLocalDpi xmlns:a14="http://schemas.microsoft.com/office/drawing/2010/main" val="0"/>
                </a:ext>
              </a:extLst>
            </a:blip>
            <a:srcRect t="9205" b="12381"/>
            <a:stretch/>
          </p:blipFill>
          <p:spPr>
            <a:xfrm>
              <a:off x="4902202" y="2674938"/>
              <a:ext cx="3429000" cy="144780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Flowchart: Data 18">
              <a:extLst>
                <a:ext uri="{FF2B5EF4-FFF2-40B4-BE49-F238E27FC236}">
                  <a16:creationId xmlns:a16="http://schemas.microsoft.com/office/drawing/2014/main" id="{67981404-CAEE-49F7-9C1E-94D72FE28CC4}"/>
                </a:ext>
              </a:extLst>
            </p:cNvPr>
            <p:cNvSpPr/>
            <p:nvPr/>
          </p:nvSpPr>
          <p:spPr>
            <a:xfrm>
              <a:off x="1651000" y="3897470"/>
              <a:ext cx="1752600" cy="457200"/>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badi" panose="020B0604020202020204" pitchFamily="34" charset="0"/>
                </a:rPr>
                <a:t>Stated Meetings</a:t>
              </a:r>
            </a:p>
          </p:txBody>
        </p:sp>
        <p:sp>
          <p:nvSpPr>
            <p:cNvPr id="24" name="Flowchart: Data 23">
              <a:extLst>
                <a:ext uri="{FF2B5EF4-FFF2-40B4-BE49-F238E27FC236}">
                  <a16:creationId xmlns:a16="http://schemas.microsoft.com/office/drawing/2014/main" id="{4B0C32C1-F0D2-4B87-84B9-D70CAFC5D71E}"/>
                </a:ext>
              </a:extLst>
            </p:cNvPr>
            <p:cNvSpPr/>
            <p:nvPr/>
          </p:nvSpPr>
          <p:spPr>
            <a:xfrm>
              <a:off x="5741651" y="3927154"/>
              <a:ext cx="1752600" cy="457200"/>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badi" panose="020B0604020202020204" pitchFamily="34" charset="0"/>
                </a:rPr>
                <a:t>Online Programs</a:t>
              </a:r>
            </a:p>
          </p:txBody>
        </p:sp>
        <p:pic>
          <p:nvPicPr>
            <p:cNvPr id="21" name="Picture 20">
              <a:extLst>
                <a:ext uri="{FF2B5EF4-FFF2-40B4-BE49-F238E27FC236}">
                  <a16:creationId xmlns:a16="http://schemas.microsoft.com/office/drawing/2014/main" id="{176AE09C-C2C7-4C81-9168-CBA69FC0E096}"/>
                </a:ext>
              </a:extLst>
            </p:cNvPr>
            <p:cNvPicPr>
              <a:picLocks noChangeAspect="1"/>
            </p:cNvPicPr>
            <p:nvPr/>
          </p:nvPicPr>
          <p:blipFill>
            <a:blip r:embed="rId6">
              <a:extLst>
                <a:ext uri="{28A0092B-C50C-407E-A947-70E740481C1C}">
                  <a14:useLocalDpi xmlns:a14="http://schemas.microsoft.com/office/drawing/2010/main" val="0"/>
                </a:ext>
              </a:extLst>
            </a:blip>
            <a:srcRect t="7778" b="7778"/>
            <a:stretch/>
          </p:blipFill>
          <p:spPr>
            <a:xfrm>
              <a:off x="838201" y="4624702"/>
              <a:ext cx="3428999" cy="144780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B4DC0957-23B3-4CA2-A7C9-86FC6CB04C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 t="19848" r="-33" b="16505"/>
            <a:stretch/>
          </p:blipFill>
          <p:spPr>
            <a:xfrm>
              <a:off x="4876802" y="4609356"/>
              <a:ext cx="3411669" cy="1447800"/>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1" name="Flowchart: Data 30">
              <a:extLst>
                <a:ext uri="{FF2B5EF4-FFF2-40B4-BE49-F238E27FC236}">
                  <a16:creationId xmlns:a16="http://schemas.microsoft.com/office/drawing/2014/main" id="{8C7C18BC-0A2A-4266-ACE7-A73780A818B4}"/>
                </a:ext>
              </a:extLst>
            </p:cNvPr>
            <p:cNvSpPr/>
            <p:nvPr/>
          </p:nvSpPr>
          <p:spPr>
            <a:xfrm>
              <a:off x="5715000" y="5828556"/>
              <a:ext cx="1752600" cy="457200"/>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badi" panose="020B0604020202020204" pitchFamily="34" charset="0"/>
                </a:rPr>
                <a:t>Road Shows</a:t>
              </a:r>
            </a:p>
          </p:txBody>
        </p:sp>
        <p:sp>
          <p:nvSpPr>
            <p:cNvPr id="32" name="Flowchart: Data 31">
              <a:extLst>
                <a:ext uri="{FF2B5EF4-FFF2-40B4-BE49-F238E27FC236}">
                  <a16:creationId xmlns:a16="http://schemas.microsoft.com/office/drawing/2014/main" id="{31991F4D-397F-40B0-94AD-954BB4A33AF6}"/>
                </a:ext>
              </a:extLst>
            </p:cNvPr>
            <p:cNvSpPr/>
            <p:nvPr/>
          </p:nvSpPr>
          <p:spPr>
            <a:xfrm>
              <a:off x="1676400" y="5843902"/>
              <a:ext cx="1752600" cy="457200"/>
            </a:xfrm>
            <a:prstGeom prst="flowChartInputOut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badi" panose="020B0604020202020204" pitchFamily="34" charset="0"/>
                </a:rPr>
                <a:t>Online Library</a:t>
              </a:r>
            </a:p>
          </p:txBody>
        </p:sp>
      </p:grpSp>
      <p:sp>
        <p:nvSpPr>
          <p:cNvPr id="15" name="TextBox 14">
            <a:extLst>
              <a:ext uri="{FF2B5EF4-FFF2-40B4-BE49-F238E27FC236}">
                <a16:creationId xmlns:a16="http://schemas.microsoft.com/office/drawing/2014/main" id="{89276ADB-4A85-43A7-A812-B21368413655}"/>
              </a:ext>
            </a:extLst>
          </p:cNvPr>
          <p:cNvSpPr txBox="1"/>
          <p:nvPr/>
        </p:nvSpPr>
        <p:spPr bwMode="auto">
          <a:xfrm>
            <a:off x="809624" y="2135816"/>
            <a:ext cx="856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The Standard for IP Focused CLE and Education</a:t>
            </a:r>
          </a:p>
        </p:txBody>
      </p:sp>
    </p:spTree>
    <p:extLst>
      <p:ext uri="{BB962C8B-B14F-4D97-AF65-F5344CB8AC3E}">
        <p14:creationId xmlns:p14="http://schemas.microsoft.com/office/powerpoint/2010/main" val="2769786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53291" y="1451299"/>
            <a:ext cx="5587919"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Career Development</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543800" y="6324599"/>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2019</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pic>
        <p:nvPicPr>
          <p:cNvPr id="25" name="Picture 24">
            <a:extLst>
              <a:ext uri="{FF2B5EF4-FFF2-40B4-BE49-F238E27FC236}">
                <a16:creationId xmlns:a16="http://schemas.microsoft.com/office/drawing/2014/main" id="{D844CF5B-C4ED-4E00-AF28-C7F029156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219" y="4836808"/>
            <a:ext cx="2909594" cy="20211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2" name="Picture 41">
            <a:extLst>
              <a:ext uri="{FF2B5EF4-FFF2-40B4-BE49-F238E27FC236}">
                <a16:creationId xmlns:a16="http://schemas.microsoft.com/office/drawing/2014/main" id="{4911378B-B28E-4179-ACD8-2339ACAB8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406" y="0"/>
            <a:ext cx="2909594" cy="19418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45">
            <a:extLst>
              <a:ext uri="{FF2B5EF4-FFF2-40B4-BE49-F238E27FC236}">
                <a16:creationId xmlns:a16="http://schemas.microsoft.com/office/drawing/2014/main" id="{55359B58-90B2-4D8C-A83A-F5F1B5C39B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616" t="2793" r="14467" b="28465"/>
          <a:stretch/>
        </p:blipFill>
        <p:spPr>
          <a:xfrm>
            <a:off x="6231219" y="1981200"/>
            <a:ext cx="2909594" cy="17614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47">
            <a:extLst>
              <a:ext uri="{FF2B5EF4-FFF2-40B4-BE49-F238E27FC236}">
                <a16:creationId xmlns:a16="http://schemas.microsoft.com/office/drawing/2014/main" id="{64551002-2322-407B-A93A-4AA8F5F13E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62" r="7213"/>
          <a:stretch/>
        </p:blipFill>
        <p:spPr>
          <a:xfrm>
            <a:off x="6301166" y="3886160"/>
            <a:ext cx="2746331" cy="865768"/>
          </a:xfrm>
          <a:prstGeom prst="rect">
            <a:avLst/>
          </a:prstGeom>
        </p:spPr>
      </p:pic>
      <p:sp>
        <p:nvSpPr>
          <p:cNvPr id="16" name="TextBox 15">
            <a:extLst>
              <a:ext uri="{FF2B5EF4-FFF2-40B4-BE49-F238E27FC236}">
                <a16:creationId xmlns:a16="http://schemas.microsoft.com/office/drawing/2014/main" id="{C576C107-8AAD-41A7-A7B2-8F2A3C03DF41}"/>
              </a:ext>
            </a:extLst>
          </p:cNvPr>
          <p:cNvSpPr txBox="1"/>
          <p:nvPr/>
        </p:nvSpPr>
        <p:spPr bwMode="auto">
          <a:xfrm>
            <a:off x="353291" y="2400249"/>
            <a:ext cx="518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Support at Every Stage</a:t>
            </a:r>
          </a:p>
        </p:txBody>
      </p:sp>
      <p:sp>
        <p:nvSpPr>
          <p:cNvPr id="3" name="TextBox 2">
            <a:extLst>
              <a:ext uri="{FF2B5EF4-FFF2-40B4-BE49-F238E27FC236}">
                <a16:creationId xmlns:a16="http://schemas.microsoft.com/office/drawing/2014/main" id="{D5BDBAA7-A9FB-476C-B018-5730123BA47F}"/>
              </a:ext>
            </a:extLst>
          </p:cNvPr>
          <p:cNvSpPr txBox="1"/>
          <p:nvPr/>
        </p:nvSpPr>
        <p:spPr bwMode="auto">
          <a:xfrm>
            <a:off x="353291" y="3334367"/>
            <a:ext cx="535296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2000" dirty="0">
                <a:latin typeface="Century Gothic" panose="020B0502020202020204" pitchFamily="34" charset="0"/>
              </a:rPr>
              <a:t>Regardless of the career stage you are in, we have programming and opportunities to help you manage career transitions, build your brand, and propel your career forward.</a:t>
            </a:r>
          </a:p>
        </p:txBody>
      </p:sp>
    </p:spTree>
    <p:extLst>
      <p:ext uri="{BB962C8B-B14F-4D97-AF65-F5344CB8AC3E}">
        <p14:creationId xmlns:p14="http://schemas.microsoft.com/office/powerpoint/2010/main" val="15146160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Leadership Development</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2019</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pic>
        <p:nvPicPr>
          <p:cNvPr id="15" name="Picture 14">
            <a:extLst>
              <a:ext uri="{FF2B5EF4-FFF2-40B4-BE49-F238E27FC236}">
                <a16:creationId xmlns:a16="http://schemas.microsoft.com/office/drawing/2014/main" id="{D5D6D2A7-5591-442C-9552-5238350B42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78" t="8779" r="3981" b="21974"/>
          <a:stretch/>
        </p:blipFill>
        <p:spPr>
          <a:xfrm>
            <a:off x="6137395" y="5218073"/>
            <a:ext cx="3006605" cy="16517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a:extLst>
              <a:ext uri="{FF2B5EF4-FFF2-40B4-BE49-F238E27FC236}">
                <a16:creationId xmlns:a16="http://schemas.microsoft.com/office/drawing/2014/main" id="{CFB4A1AD-FE58-4FC6-A1D5-9BB7D8168F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954" b="5768"/>
          <a:stretch/>
        </p:blipFill>
        <p:spPr>
          <a:xfrm>
            <a:off x="0" y="5218074"/>
            <a:ext cx="3048000" cy="16517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a:extLst>
              <a:ext uri="{FF2B5EF4-FFF2-40B4-BE49-F238E27FC236}">
                <a16:creationId xmlns:a16="http://schemas.microsoft.com/office/drawing/2014/main" id="{782A8106-DE92-4553-9161-74C492C8F95A}"/>
              </a:ext>
            </a:extLst>
          </p:cNvPr>
          <p:cNvPicPr preferRelativeResize="0">
            <a:picLocks/>
          </p:cNvPicPr>
          <p:nvPr/>
        </p:nvPicPr>
        <p:blipFill rotWithShape="1">
          <a:blip r:embed="rId6" cstate="print">
            <a:extLst>
              <a:ext uri="{28A0092B-C50C-407E-A947-70E740481C1C}">
                <a14:useLocalDpi xmlns:a14="http://schemas.microsoft.com/office/drawing/2010/main" val="0"/>
              </a:ext>
            </a:extLst>
          </a:blip>
          <a:srcRect l="1133" t="5945" r="5139" b="18207"/>
          <a:stretch/>
        </p:blipFill>
        <p:spPr>
          <a:xfrm>
            <a:off x="3100178" y="5218073"/>
            <a:ext cx="2985039" cy="16517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92501C44-2207-43F2-B68B-881E14572D3B}"/>
              </a:ext>
            </a:extLst>
          </p:cNvPr>
          <p:cNvSpPr txBox="1"/>
          <p:nvPr/>
        </p:nvSpPr>
        <p:spPr bwMode="auto">
          <a:xfrm>
            <a:off x="373930" y="2704890"/>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Advancement Through Involvement</a:t>
            </a:r>
          </a:p>
        </p:txBody>
      </p:sp>
      <p:sp>
        <p:nvSpPr>
          <p:cNvPr id="3" name="TextBox 2">
            <a:extLst>
              <a:ext uri="{FF2B5EF4-FFF2-40B4-BE49-F238E27FC236}">
                <a16:creationId xmlns:a16="http://schemas.microsoft.com/office/drawing/2014/main" id="{815E1486-733B-4A0A-BFA8-2B284BCC0501}"/>
              </a:ext>
            </a:extLst>
          </p:cNvPr>
          <p:cNvSpPr txBox="1"/>
          <p:nvPr/>
        </p:nvSpPr>
        <p:spPr bwMode="auto">
          <a:xfrm>
            <a:off x="372501" y="3401878"/>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000" dirty="0">
                <a:solidFill>
                  <a:srgbClr val="000000"/>
                </a:solidFill>
                <a:latin typeface="Century Gothic" charset="0"/>
                <a:cs typeface="Century Gothic" charset="0"/>
              </a:rPr>
              <a:t>Our robust committee structure provides merit-based opportunities for leadership growth including project management, presentations, coaching, time management and public speaking. </a:t>
            </a:r>
          </a:p>
        </p:txBody>
      </p:sp>
    </p:spTree>
    <p:extLst>
      <p:ext uri="{BB962C8B-B14F-4D97-AF65-F5344CB8AC3E}">
        <p14:creationId xmlns:p14="http://schemas.microsoft.com/office/powerpoint/2010/main" val="22901394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AIPLA 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2022</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sp>
        <p:nvSpPr>
          <p:cNvPr id="2" name="TextBox 1">
            <a:extLst>
              <a:ext uri="{FF2B5EF4-FFF2-40B4-BE49-F238E27FC236}">
                <a16:creationId xmlns:a16="http://schemas.microsoft.com/office/drawing/2014/main" id="{92501C44-2207-43F2-B68B-881E14572D3B}"/>
              </a:ext>
            </a:extLst>
          </p:cNvPr>
          <p:cNvSpPr txBox="1"/>
          <p:nvPr/>
        </p:nvSpPr>
        <p:spPr bwMode="auto">
          <a:xfrm>
            <a:off x="372501" y="2332642"/>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2400" i="1" dirty="0">
                <a:solidFill>
                  <a:srgbClr val="E75508"/>
                </a:solidFill>
                <a:latin typeface="Century Gothic" charset="0"/>
                <a:cs typeface="Century Gothic" charset="0"/>
              </a:rPr>
              <a:t>The heartbeat of our organization</a:t>
            </a:r>
          </a:p>
        </p:txBody>
      </p:sp>
      <p:pic>
        <p:nvPicPr>
          <p:cNvPr id="10" name="Picture 9">
            <a:extLst>
              <a:ext uri="{FF2B5EF4-FFF2-40B4-BE49-F238E27FC236}">
                <a16:creationId xmlns:a16="http://schemas.microsoft.com/office/drawing/2014/main" id="{0748DC4E-6185-4544-A5FA-55B19D2063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2" t="30085" r="16103" b="12217"/>
          <a:stretch/>
        </p:blipFill>
        <p:spPr>
          <a:xfrm>
            <a:off x="3154115" y="4876800"/>
            <a:ext cx="2889182" cy="143887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Single Corner Snipped 12">
            <a:extLst>
              <a:ext uri="{FF2B5EF4-FFF2-40B4-BE49-F238E27FC236}">
                <a16:creationId xmlns:a16="http://schemas.microsoft.com/office/drawing/2014/main" id="{A387B8B1-053F-4CCF-9BF3-4C5AD5ABFCA1}"/>
              </a:ext>
            </a:extLst>
          </p:cNvPr>
          <p:cNvSpPr/>
          <p:nvPr/>
        </p:nvSpPr>
        <p:spPr>
          <a:xfrm>
            <a:off x="711331" y="3435812"/>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Single Corner Snipped 18">
            <a:extLst>
              <a:ext uri="{FF2B5EF4-FFF2-40B4-BE49-F238E27FC236}">
                <a16:creationId xmlns:a16="http://schemas.microsoft.com/office/drawing/2014/main" id="{3601CC08-14BA-444E-91BD-01090773CB7E}"/>
              </a:ext>
            </a:extLst>
          </p:cNvPr>
          <p:cNvSpPr/>
          <p:nvPr/>
        </p:nvSpPr>
        <p:spPr>
          <a:xfrm>
            <a:off x="3417606" y="3431452"/>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Single Corner Snipped 19">
            <a:extLst>
              <a:ext uri="{FF2B5EF4-FFF2-40B4-BE49-F238E27FC236}">
                <a16:creationId xmlns:a16="http://schemas.microsoft.com/office/drawing/2014/main" id="{32DCFEA4-F56E-490F-A589-77854A1FC95E}"/>
              </a:ext>
            </a:extLst>
          </p:cNvPr>
          <p:cNvSpPr/>
          <p:nvPr/>
        </p:nvSpPr>
        <p:spPr>
          <a:xfrm>
            <a:off x="6080701" y="3435812"/>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701007" y="3548035"/>
            <a:ext cx="2372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IP Prosecution and Litigation </a:t>
            </a:r>
          </a:p>
        </p:txBody>
      </p:sp>
      <p:sp>
        <p:nvSpPr>
          <p:cNvPr id="22" name="TextBox 21">
            <a:extLst>
              <a:ext uri="{FF2B5EF4-FFF2-40B4-BE49-F238E27FC236}">
                <a16:creationId xmlns:a16="http://schemas.microsoft.com/office/drawing/2014/main" id="{BF4C3EBD-1DC9-43D2-8727-55749AC354D7}"/>
              </a:ext>
            </a:extLst>
          </p:cNvPr>
          <p:cNvSpPr txBox="1"/>
          <p:nvPr/>
        </p:nvSpPr>
        <p:spPr bwMode="auto">
          <a:xfrm>
            <a:off x="3427930" y="3748856"/>
            <a:ext cx="2351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Corporate</a:t>
            </a:r>
          </a:p>
        </p:txBody>
      </p:sp>
      <p:sp>
        <p:nvSpPr>
          <p:cNvPr id="23" name="TextBox 22">
            <a:extLst>
              <a:ext uri="{FF2B5EF4-FFF2-40B4-BE49-F238E27FC236}">
                <a16:creationId xmlns:a16="http://schemas.microsoft.com/office/drawing/2014/main" id="{A8E86ABF-BDAA-42AA-99FC-A6B71D77B6D1}"/>
              </a:ext>
            </a:extLst>
          </p:cNvPr>
          <p:cNvSpPr txBox="1"/>
          <p:nvPr/>
        </p:nvSpPr>
        <p:spPr bwMode="auto">
          <a:xfrm>
            <a:off x="6089581" y="3748857"/>
            <a:ext cx="2353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Regulatory</a:t>
            </a:r>
          </a:p>
        </p:txBody>
      </p:sp>
      <mc:AlternateContent xmlns:mc="http://schemas.openxmlformats.org/markup-compatibility/2006" xmlns:pslz="http://schemas.microsoft.com/office/powerpoint/2016/slidezoom">
        <mc:Choice Requires="pslz">
          <p:graphicFrame>
            <p:nvGraphicFramePr>
              <p:cNvPr id="18" name="Slide Zoom 17">
                <a:extLst>
                  <a:ext uri="{FF2B5EF4-FFF2-40B4-BE49-F238E27FC236}">
                    <a16:creationId xmlns:a16="http://schemas.microsoft.com/office/drawing/2014/main" id="{A9BC0485-A2C9-4C4D-9EF9-BDBE24AD623D}"/>
                  </a:ext>
                </a:extLst>
              </p:cNvPr>
              <p:cNvGraphicFramePr>
                <a:graphicFrameLocks noChangeAspect="1"/>
              </p:cNvGraphicFramePr>
              <p:nvPr>
                <p:extLst>
                  <p:ext uri="{D42A27DB-BD31-4B8C-83A1-F6EECF244321}">
                    <p14:modId xmlns:p14="http://schemas.microsoft.com/office/powerpoint/2010/main" val="2151066575"/>
                  </p:ext>
                </p:extLst>
              </p:nvPr>
            </p:nvGraphicFramePr>
            <p:xfrm>
              <a:off x="4471472" y="3637577"/>
              <a:ext cx="252231" cy="222557"/>
            </p:xfrm>
            <a:graphic>
              <a:graphicData uri="http://schemas.microsoft.com/office/powerpoint/2016/slidezoom">
                <pslz:sldZm>
                  <pslz:sldZmObj sldId="351" cId="2303027671">
                    <pslz:zmPr id="{5823502D-0594-49E5-A0E2-27C36FA1F6C5}" imageType="cover" transitionDur="1000">
                      <p166:blipFill xmlns:p166="http://schemas.microsoft.com/office/powerpoint/2016/6/main">
                        <a:blip r:embed="rId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52231" cy="222557"/>
                        </a:xfrm>
                        <a:prstGeom prst="rect">
                          <a:avLst/>
                        </a:prstGeom>
                        <a:ln w="3175">
                          <a:noFill/>
                        </a:ln>
                      </p166:spPr>
                    </pslz:zmPr>
                  </pslz:sldZmObj>
                </pslz:sldZm>
              </a:graphicData>
            </a:graphic>
          </p:graphicFrame>
        </mc:Choice>
        <mc:Fallback xmlns="">
          <p:pic>
            <p:nvPicPr>
              <p:cNvPr id="18" name="Slide Zoom 17">
                <a:hlinkClick r:id="rId9" action="ppaction://hlinksldjump"/>
                <a:extLst>
                  <a:ext uri="{FF2B5EF4-FFF2-40B4-BE49-F238E27FC236}">
                    <a16:creationId xmlns:a16="http://schemas.microsoft.com/office/drawing/2014/main" id="{A9BC0485-A2C9-4C4D-9EF9-BDBE24AD623D}"/>
                  </a:ext>
                </a:extLst>
              </p:cNvPr>
              <p:cNvPicPr>
                <a:picLocks noGrp="1" noRot="1" noChangeAspect="1" noMove="1" noResize="1" noEditPoints="1" noAdjustHandles="1" noChangeArrowheads="1" noChangeShapeType="1"/>
              </p:cNvPicPr>
              <p:nvPr/>
            </p:nvPicPr>
            <p:blipFill>
              <a:blip r:embed="rId10" cstate="print">
                <a:extLst>
                  <a:ext uri="{28A0092B-C50C-407E-A947-70E740481C1C}">
                    <a14:useLocalDpi xmlns:a14="http://schemas.microsoft.com/office/drawing/2010/main" val="0"/>
                  </a:ext>
                </a:extLst>
              </a:blip>
              <a:stretch>
                <a:fillRect/>
              </a:stretch>
            </p:blipFill>
            <p:spPr>
              <a:xfrm>
                <a:off x="4471472" y="3637577"/>
                <a:ext cx="252231" cy="222557"/>
              </a:xfrm>
              <a:prstGeom prst="rect">
                <a:avLst/>
              </a:prstGeom>
              <a:ln w="3175">
                <a:noFill/>
              </a:ln>
            </p:spPr>
          </p:pic>
        </mc:Fallback>
      </mc:AlternateContent>
      <mc:AlternateContent xmlns:mc="http://schemas.openxmlformats.org/markup-compatibility/2006" xmlns:pslz="http://schemas.microsoft.com/office/powerpoint/2016/slidezoom">
        <mc:Choice Requires="pslz">
          <p:graphicFrame>
            <p:nvGraphicFramePr>
              <p:cNvPr id="24" name="Slide Zoom 23">
                <a:extLst>
                  <a:ext uri="{FF2B5EF4-FFF2-40B4-BE49-F238E27FC236}">
                    <a16:creationId xmlns:a16="http://schemas.microsoft.com/office/drawing/2014/main" id="{E72D366E-7C66-4DE6-A8AD-CF4300C8E38B}"/>
                  </a:ext>
                </a:extLst>
              </p:cNvPr>
              <p:cNvGraphicFramePr>
                <a:graphicFrameLocks noChangeAspect="1"/>
              </p:cNvGraphicFramePr>
              <p:nvPr>
                <p:extLst>
                  <p:ext uri="{D42A27DB-BD31-4B8C-83A1-F6EECF244321}">
                    <p14:modId xmlns:p14="http://schemas.microsoft.com/office/powerpoint/2010/main" val="2520478489"/>
                  </p:ext>
                </p:extLst>
              </p:nvPr>
            </p:nvGraphicFramePr>
            <p:xfrm>
              <a:off x="7078286" y="3504849"/>
              <a:ext cx="367030" cy="323850"/>
            </p:xfrm>
            <a:graphic>
              <a:graphicData uri="http://schemas.microsoft.com/office/powerpoint/2016/slidezoom">
                <pslz:sldZm>
                  <pslz:sldZmObj sldId="350" cId="3960852443">
                    <pslz:zmPr id="{AA8AA91C-C476-4C82-8094-3D3310B86713}"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0" y="0"/>
                          <a:ext cx="367030" cy="323850"/>
                        </a:xfrm>
                        <a:prstGeom prst="rect">
                          <a:avLst/>
                        </a:prstGeom>
                        <a:ln w="3175">
                          <a:noFill/>
                        </a:ln>
                      </p166:spPr>
                    </pslz:zmPr>
                  </pslz:sldZmObj>
                </pslz:sldZm>
              </a:graphicData>
            </a:graphic>
          </p:graphicFrame>
        </mc:Choice>
        <mc:Fallback xmlns="">
          <p:pic>
            <p:nvPicPr>
              <p:cNvPr id="24" name="Slide Zoom 23">
                <a:hlinkClick r:id="rId12" action="ppaction://hlinksldjump"/>
                <a:extLst>
                  <a:ext uri="{FF2B5EF4-FFF2-40B4-BE49-F238E27FC236}">
                    <a16:creationId xmlns:a16="http://schemas.microsoft.com/office/drawing/2014/main" id="{E72D366E-7C66-4DE6-A8AD-CF4300C8E38B}"/>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7078286" y="3504849"/>
                <a:ext cx="367030" cy="323850"/>
              </a:xfrm>
              <a:prstGeom prst="rect">
                <a:avLst/>
              </a:prstGeom>
              <a:ln w="3175">
                <a:noFill/>
              </a:ln>
            </p:spPr>
          </p:pic>
        </mc:Fallback>
      </mc:AlternateContent>
    </p:spTree>
    <p:extLst>
      <p:ext uri="{BB962C8B-B14F-4D97-AF65-F5344CB8AC3E}">
        <p14:creationId xmlns:p14="http://schemas.microsoft.com/office/powerpoint/2010/main" val="21467809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2020</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grpSp>
        <p:nvGrpSpPr>
          <p:cNvPr id="2" name="Group 1">
            <a:extLst>
              <a:ext uri="{FF2B5EF4-FFF2-40B4-BE49-F238E27FC236}">
                <a16:creationId xmlns:a16="http://schemas.microsoft.com/office/drawing/2014/main" id="{8FBB41F7-3AB5-4B2E-96D8-E27DCA7C0C79}"/>
              </a:ext>
            </a:extLst>
          </p:cNvPr>
          <p:cNvGrpSpPr/>
          <p:nvPr/>
        </p:nvGrpSpPr>
        <p:grpSpPr>
          <a:xfrm>
            <a:off x="882040" y="3429000"/>
            <a:ext cx="2372524" cy="1064165"/>
            <a:chOff x="745177" y="3429000"/>
            <a:chExt cx="2372524" cy="1064165"/>
          </a:xfrm>
        </p:grpSpPr>
        <p:sp>
          <p:nvSpPr>
            <p:cNvPr id="13" name="Rectangle: Single Corner Snipped 12">
              <a:extLst>
                <a:ext uri="{FF2B5EF4-FFF2-40B4-BE49-F238E27FC236}">
                  <a16:creationId xmlns:a16="http://schemas.microsoft.com/office/drawing/2014/main" id="{A387B8B1-053F-4CCF-9BF3-4C5AD5ABFCA1}"/>
                </a:ext>
              </a:extLst>
            </p:cNvPr>
            <p:cNvSpPr/>
            <p:nvPr/>
          </p:nvSpPr>
          <p:spPr>
            <a:xfrm>
              <a:off x="755501" y="3429000"/>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745177" y="3545583"/>
              <a:ext cx="2372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IP Prosecution and Litigation</a:t>
              </a:r>
            </a:p>
          </p:txBody>
        </p:sp>
      </p:grpSp>
      <p:sp>
        <p:nvSpPr>
          <p:cNvPr id="4" name="TextBox 3">
            <a:extLst>
              <a:ext uri="{FF2B5EF4-FFF2-40B4-BE49-F238E27FC236}">
                <a16:creationId xmlns:a16="http://schemas.microsoft.com/office/drawing/2014/main" id="{F03BEDA5-50DC-4C28-9197-C01358464807}"/>
              </a:ext>
            </a:extLst>
          </p:cNvPr>
          <p:cNvSpPr txBox="1"/>
          <p:nvPr/>
        </p:nvSpPr>
        <p:spPr bwMode="auto">
          <a:xfrm>
            <a:off x="4572000" y="1487072"/>
            <a:ext cx="4267199" cy="502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ADR</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Anti-Counterfeiting &amp; Anti-Piracy</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Copyright Law</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Industrial Designs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International Trade Commission</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Trademark Internet</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Trademark Law</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Patent Law</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Patent Litigation</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PTAB Trial</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Trademark Litigation</a:t>
            </a:r>
          </a:p>
          <a:p>
            <a:pPr marL="28575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Trade Secrets </a:t>
            </a:r>
            <a:endParaRPr lang="en-US" dirty="0">
              <a:solidFill>
                <a:schemeClr val="bg1"/>
              </a:solidFill>
              <a:latin typeface="Century Gothic" panose="020B0502020202020204" pitchFamily="34" charset="0"/>
              <a:cs typeface="Century Gothic" charset="0"/>
            </a:endParaRPr>
          </a:p>
        </p:txBody>
      </p:sp>
    </p:spTree>
    <p:extLst>
      <p:ext uri="{BB962C8B-B14F-4D97-AF65-F5344CB8AC3E}">
        <p14:creationId xmlns:p14="http://schemas.microsoft.com/office/powerpoint/2010/main" val="8304498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itle 3">
            <a:extLst>
              <a:ext uri="{FF2B5EF4-FFF2-40B4-BE49-F238E27FC236}">
                <a16:creationId xmlns:a16="http://schemas.microsoft.com/office/drawing/2014/main" id="{9D7F806F-1120-4793-BD11-93642D8D8D78}"/>
              </a:ext>
            </a:extLst>
          </p:cNvPr>
          <p:cNvSpPr>
            <a:spLocks noGrp="1"/>
          </p:cNvSpPr>
          <p:nvPr>
            <p:ph type="title"/>
          </p:nvPr>
        </p:nvSpPr>
        <p:spPr>
          <a:xfrm>
            <a:off x="373930" y="1617916"/>
            <a:ext cx="7452714" cy="731838"/>
          </a:xfrm>
        </p:spPr>
        <p:txBody>
          <a:bodyPr/>
          <a:lstStyle/>
          <a:p>
            <a:r>
              <a:rPr lang="en-US" altLang="en-US" dirty="0">
                <a:latin typeface="Century Gothic" panose="020B0502020202020204" pitchFamily="34" charset="0"/>
                <a:ea typeface="ＭＳ Ｐゴシック" panose="020B0600070205080204" pitchFamily="34" charset="-128"/>
                <a:cs typeface="Century Gothic" panose="020B0502020202020204" pitchFamily="34" charset="0"/>
              </a:rPr>
              <a:t>Committees</a:t>
            </a:r>
            <a:endParaRPr lang="en-US" altLang="en-US" sz="3200" dirty="0">
              <a:latin typeface="Century Gothic" panose="020B0502020202020204" pitchFamily="34" charset="0"/>
              <a:ea typeface="ＭＳ Ｐゴシック" panose="020B0600070205080204" pitchFamily="34" charset="-128"/>
              <a:cs typeface="Century Gothic" panose="020B0502020202020204" pitchFamily="34" charset="0"/>
            </a:endParaRPr>
          </a:p>
        </p:txBody>
      </p:sp>
      <p:sp>
        <p:nvSpPr>
          <p:cNvPr id="17413" name="Footer Placeholder 5">
            <a:extLst>
              <a:ext uri="{FF2B5EF4-FFF2-40B4-BE49-F238E27FC236}">
                <a16:creationId xmlns:a16="http://schemas.microsoft.com/office/drawing/2014/main" id="{324E1370-14F2-4882-80C4-0F83B7B5E7AF}"/>
              </a:ext>
            </a:extLst>
          </p:cNvPr>
          <p:cNvSpPr>
            <a:spLocks noGrp="1"/>
          </p:cNvSpPr>
          <p:nvPr>
            <p:ph type="ftr" sz="quarter" idx="13"/>
          </p:nvPr>
        </p:nvSpPr>
        <p:spPr bwMode="auto">
          <a:xfrm>
            <a:off x="7772400" y="6512743"/>
            <a:ext cx="1371600" cy="345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1pPr>
            <a:lvl2pPr marL="742950" indent="-285750">
              <a:spcBef>
                <a:spcPts val="375"/>
              </a:spcBef>
              <a:buClr>
                <a:schemeClr val="accent1"/>
              </a:buClr>
              <a:buSzPct val="85000"/>
              <a:buFont typeface="Wingdings" panose="05000000000000000000" pitchFamily="2" charset="2"/>
              <a:buChar char="§"/>
              <a:defRPr sz="2400">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2pPr>
            <a:lvl3pPr marL="1143000" indent="-228600">
              <a:lnSpc>
                <a:spcPct val="80000"/>
              </a:lnSpc>
              <a:spcBef>
                <a:spcPts val="375"/>
              </a:spcBef>
              <a:buClr>
                <a:schemeClr val="accent1"/>
              </a:buClr>
              <a:buSzPct val="85000"/>
              <a:buFont typeface="Courier New" panose="02070309020205020404" pitchFamily="49" charset="0"/>
              <a:buChar char="o"/>
              <a:defRPr sz="2000" i="1">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3pPr>
            <a:lvl4pPr marL="1600200" indent="-228600">
              <a:spcBef>
                <a:spcPts val="375"/>
              </a:spcBef>
              <a:buClr>
                <a:schemeClr val="accent1"/>
              </a:buClr>
              <a:buSzPct val="50000"/>
              <a:buFont typeface="Wingdings" panose="05000000000000000000" pitchFamily="2" charset="2"/>
              <a:buChar char="q"/>
              <a:defRPr>
                <a:solidFill>
                  <a:srgbClr val="21254F"/>
                </a:solidFill>
                <a:latin typeface="Century Gothic" panose="020B0502020202020204" pitchFamily="34" charset="0"/>
                <a:ea typeface="ＭＳ Ｐゴシック" panose="020B0600070205080204" pitchFamily="34" charset="-128"/>
                <a:cs typeface="Century Gothic" panose="020B0502020202020204" pitchFamily="34" charset="0"/>
              </a:defRPr>
            </a:lvl4pPr>
            <a:lvl5pPr marL="2057400" indent="-228600">
              <a:lnSpc>
                <a:spcPct val="80000"/>
              </a:lnSpc>
              <a:spcBef>
                <a:spcPts val="375"/>
              </a:spcBef>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5pPr>
            <a:lvl6pPr marL="25146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6pPr>
            <a:lvl7pPr marL="29718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7pPr>
            <a:lvl8pPr marL="34290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8pPr>
            <a:lvl9pPr marL="3886200" indent="-228600" eaLnBrk="0" fontAlgn="base" hangingPunct="0">
              <a:lnSpc>
                <a:spcPct val="80000"/>
              </a:lnSpc>
              <a:spcBef>
                <a:spcPts val="375"/>
              </a:spcBef>
              <a:spcAft>
                <a:spcPct val="0"/>
              </a:spcAft>
              <a:buClr>
                <a:srgbClr val="D6784E"/>
              </a:buClr>
              <a:buSzPct val="75000"/>
              <a:buFont typeface="Wingdings" panose="05000000000000000000" pitchFamily="2" charset="2"/>
              <a:buChar char="²"/>
              <a:defRPr sz="1600" i="1">
                <a:solidFill>
                  <a:schemeClr val="tx1"/>
                </a:solidFill>
                <a:latin typeface="Century Gothic" panose="020B0502020202020204" pitchFamily="34" charset="0"/>
                <a:ea typeface="ＭＳ Ｐゴシック" panose="020B0600070205080204" pitchFamily="34" charset="-128"/>
                <a:cs typeface="Century Gothic" panose="020B0502020202020204" pitchFamily="34" charset="0"/>
              </a:defRPr>
            </a:lvl9pPr>
          </a:lstStyle>
          <a:p>
            <a:pPr algn="r">
              <a:spcBef>
                <a:spcPct val="0"/>
              </a:spcBef>
              <a:buClrTx/>
              <a:buSzTx/>
              <a:buFontTx/>
              <a:buNone/>
            </a:pPr>
            <a:r>
              <a:rPr lang="en-US" altLang="en-US" sz="1200" dirty="0">
                <a:solidFill>
                  <a:srgbClr val="0070B0"/>
                </a:solidFill>
              </a:rPr>
              <a:t>© AIPLA 2020</a:t>
            </a:r>
          </a:p>
        </p:txBody>
      </p:sp>
      <p:pic>
        <p:nvPicPr>
          <p:cNvPr id="6" name="Picture 5">
            <a:extLst>
              <a:ext uri="{FF2B5EF4-FFF2-40B4-BE49-F238E27FC236}">
                <a16:creationId xmlns:a16="http://schemas.microsoft.com/office/drawing/2014/main" id="{6244E79A-674E-461E-8E6A-E7DBC3B3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4267200" cy="853440"/>
          </a:xfrm>
          <a:prstGeom prst="rect">
            <a:avLst/>
          </a:prstGeom>
        </p:spPr>
      </p:pic>
      <p:sp>
        <p:nvSpPr>
          <p:cNvPr id="13" name="Rectangle: Single Corner Snipped 12">
            <a:extLst>
              <a:ext uri="{FF2B5EF4-FFF2-40B4-BE49-F238E27FC236}">
                <a16:creationId xmlns:a16="http://schemas.microsoft.com/office/drawing/2014/main" id="{A387B8B1-053F-4CCF-9BF3-4C5AD5ABFCA1}"/>
              </a:ext>
            </a:extLst>
          </p:cNvPr>
          <p:cNvSpPr/>
          <p:nvPr/>
        </p:nvSpPr>
        <p:spPr>
          <a:xfrm>
            <a:off x="1066800" y="3428999"/>
            <a:ext cx="2362200" cy="1064165"/>
          </a:xfrm>
          <a:prstGeom prst="snip1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B8F9C-C79B-4E00-BD8C-CBC3B9E1AA3A}"/>
              </a:ext>
            </a:extLst>
          </p:cNvPr>
          <p:cNvSpPr txBox="1"/>
          <p:nvPr/>
        </p:nvSpPr>
        <p:spPr bwMode="auto">
          <a:xfrm>
            <a:off x="1056476" y="3730248"/>
            <a:ext cx="237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400" dirty="0">
                <a:solidFill>
                  <a:schemeClr val="bg1"/>
                </a:solidFill>
                <a:latin typeface="Century Gothic" charset="0"/>
                <a:cs typeface="Century Gothic" charset="0"/>
              </a:rPr>
              <a:t>Corporate</a:t>
            </a:r>
          </a:p>
        </p:txBody>
      </p:sp>
      <p:sp>
        <p:nvSpPr>
          <p:cNvPr id="4" name="TextBox 3">
            <a:extLst>
              <a:ext uri="{FF2B5EF4-FFF2-40B4-BE49-F238E27FC236}">
                <a16:creationId xmlns:a16="http://schemas.microsoft.com/office/drawing/2014/main" id="{F03BEDA5-50DC-4C28-9197-C01358464807}"/>
              </a:ext>
            </a:extLst>
          </p:cNvPr>
          <p:cNvSpPr txBox="1"/>
          <p:nvPr/>
        </p:nvSpPr>
        <p:spPr bwMode="auto">
          <a:xfrm>
            <a:off x="4724400" y="3110240"/>
            <a:ext cx="4054011" cy="17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Corporate Practice</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IP Transactions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Mergers &amp; Acquisitions</a:t>
            </a:r>
          </a:p>
          <a:p>
            <a:pPr marL="285750" lvl="0" indent="-285750">
              <a:lnSpc>
                <a:spcPct val="150000"/>
              </a:lnSpc>
              <a:buClr>
                <a:srgbClr val="E75508"/>
              </a:buClr>
              <a:buFont typeface="Wingdings" panose="05000000000000000000" pitchFamily="2" charset="2"/>
              <a:buChar char="§"/>
            </a:pPr>
            <a:r>
              <a:rPr lang="en-US" dirty="0">
                <a:latin typeface="Century Gothic" panose="020B0502020202020204" pitchFamily="34" charset="0"/>
              </a:rPr>
              <a:t>Standards &amp; Open Source</a:t>
            </a:r>
          </a:p>
        </p:txBody>
      </p:sp>
    </p:spTree>
    <p:extLst>
      <p:ext uri="{BB962C8B-B14F-4D97-AF65-F5344CB8AC3E}">
        <p14:creationId xmlns:p14="http://schemas.microsoft.com/office/powerpoint/2010/main" val="23030276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4.07.11"/>
  <p:tag name="AS_TITLE" val="Aspose.Slides for .NET 4.0"/>
  <p:tag name="AS_VERSION" val="14.5.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PLA PPT TEMPLATE - OLD">
  <a:themeElements>
    <a:clrScheme name="AIPLA 2014-15 Branding Theme">
      <a:dk1>
        <a:srgbClr val="21254F"/>
      </a:dk1>
      <a:lt1>
        <a:sysClr val="window" lastClr="FFFFFF"/>
      </a:lt1>
      <a:dk2>
        <a:srgbClr val="696464"/>
      </a:dk2>
      <a:lt2>
        <a:srgbClr val="E9E5DC"/>
      </a:lt2>
      <a:accent1>
        <a:srgbClr val="D05B2C"/>
      </a:accent1>
      <a:accent2>
        <a:srgbClr val="0070B0"/>
      </a:accent2>
      <a:accent3>
        <a:srgbClr val="2897C8"/>
      </a:accent3>
      <a:accent4>
        <a:srgbClr val="21254F"/>
      </a:accent4>
      <a:accent5>
        <a:srgbClr val="D6784E"/>
      </a:accent5>
      <a:accent6>
        <a:srgbClr val="3C809D"/>
      </a:accent6>
      <a:hlink>
        <a:srgbClr val="2E94C3"/>
      </a:hlink>
      <a:folHlink>
        <a:srgbClr val="32385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defRPr sz="5000" dirty="0" smtClean="0">
            <a:solidFill>
              <a:schemeClr val="bg1"/>
            </a:solidFill>
            <a:latin typeface="Century Gothic" charset="0"/>
            <a:cs typeface="Century Gothic"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8F3C0633EDFE41806039DE78AED26D" ma:contentTypeVersion="2" ma:contentTypeDescription="Create a new document." ma:contentTypeScope="" ma:versionID="a5ebdcdb30aabc48ba611b94d2f6565a">
  <xsd:schema xmlns:xsd="http://www.w3.org/2001/XMLSchema" xmlns:xs="http://www.w3.org/2001/XMLSchema" xmlns:p="http://schemas.microsoft.com/office/2006/metadata/properties" xmlns:ns2="f7cbc27d-7d88-4d0d-8e19-943d54e5e9c1" targetNamespace="http://schemas.microsoft.com/office/2006/metadata/properties" ma:root="true" ma:fieldsID="b7938ee72b66d61d26c221858238c55a" ns2:_="">
    <xsd:import namespace="f7cbc27d-7d88-4d0d-8e19-943d54e5e9c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bc27d-7d88-4d0d-8e19-943d54e5e9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DFEDC1-E818-4126-B54B-F6837215035D}">
  <ds:schemaRefs>
    <ds:schemaRef ds:uri="http://schemas.microsoft.com/sharepoint/v3/contenttype/forms"/>
  </ds:schemaRefs>
</ds:datastoreItem>
</file>

<file path=customXml/itemProps2.xml><?xml version="1.0" encoding="utf-8"?>
<ds:datastoreItem xmlns:ds="http://schemas.openxmlformats.org/officeDocument/2006/customXml" ds:itemID="{ADCD2319-F265-45A7-A0CE-D866CF052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bc27d-7d88-4d0d-8e19-943d54e5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7C88C-7EB0-498D-9C61-ADFBEE8C499C}">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f7cbc27d-7d88-4d0d-8e19-943d54e5e9c1"/>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22156</TotalTime>
  <Words>1248</Words>
  <Application>Microsoft Office PowerPoint</Application>
  <PresentationFormat>On-screen Show (4:3)</PresentationFormat>
  <Paragraphs>167</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Abadi</vt:lpstr>
      <vt:lpstr>Arial</vt:lpstr>
      <vt:lpstr>Bank Gothic Medium BT</vt:lpstr>
      <vt:lpstr>Calibri</vt:lpstr>
      <vt:lpstr>Century Gothic</vt:lpstr>
      <vt:lpstr>Courier New</vt:lpstr>
      <vt:lpstr>Franklin Gothic Book</vt:lpstr>
      <vt:lpstr>Georgia</vt:lpstr>
      <vt:lpstr>Gotham Light</vt:lpstr>
      <vt:lpstr>Perpetua</vt:lpstr>
      <vt:lpstr>Wingdings</vt:lpstr>
      <vt:lpstr>Wingdings 2</vt:lpstr>
      <vt:lpstr>AIPLA PPT TEMPLATE - OLD</vt:lpstr>
      <vt:lpstr>PowerPoint Presentation</vt:lpstr>
      <vt:lpstr>PowerPoint Presentation</vt:lpstr>
      <vt:lpstr>What can AIPLA do for you?</vt:lpstr>
      <vt:lpstr>Substantive Training</vt:lpstr>
      <vt:lpstr>Career Development</vt:lpstr>
      <vt:lpstr>Leadership Development</vt:lpstr>
      <vt:lpstr>AIPLA Committees</vt:lpstr>
      <vt:lpstr>Committees</vt:lpstr>
      <vt:lpstr>Committees</vt:lpstr>
      <vt:lpstr>Committees</vt:lpstr>
      <vt:lpstr>Committees</vt:lpstr>
      <vt:lpstr>Committees</vt:lpstr>
      <vt:lpstr>Client Development</vt:lpstr>
      <vt:lpstr>How to 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Activities of the American Intellectual Property Law Association (AIPLA)</dc:title>
  <dc:creator>Lisa Jorgenson</dc:creator>
  <cp:lastModifiedBy>Andrea Alder</cp:lastModifiedBy>
  <cp:revision>324</cp:revision>
  <cp:lastPrinted>2019-07-11T14:50:22Z</cp:lastPrinted>
  <dcterms:created xsi:type="dcterms:W3CDTF">2015-06-06T12:09:18Z</dcterms:created>
  <dcterms:modified xsi:type="dcterms:W3CDTF">2022-03-10T20:41:37Z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0x010100258F3C0633EDFE41806039DE78AED26D</vt:lpwstr>
  </property>
</Properties>
</file>