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5143500" cy="9144000"/>
  <p:embeddedFontLst>
    <p:embeddedFont>
      <p:font typeface="Crimson Pro Semi Bold" panose="020B0604020202020204" charset="0"/>
      <p:regular r:id="rId7"/>
    </p:embeddedFont>
    <p:embeddedFont>
      <p:font typeface="Heebo" pitchFamily="2" charset="-79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86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0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180" y="4844491"/>
            <a:ext cx="1071843" cy="2560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180" y="4844491"/>
            <a:ext cx="1071843" cy="2560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180" y="4844491"/>
            <a:ext cx="1071843" cy="2560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180" y="4844491"/>
            <a:ext cx="1071843" cy="25603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680493"/>
            <a:ext cx="5449416" cy="442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275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AIPLA Spring Meeting 2026 Recap</a:t>
            </a:r>
            <a:endParaRPr lang="en-US" sz="2750" b="1" dirty="0"/>
          </a:p>
        </p:txBody>
      </p:sp>
      <p:sp>
        <p:nvSpPr>
          <p:cNvPr id="3" name="Text 1"/>
          <p:cNvSpPr/>
          <p:nvPr/>
        </p:nvSpPr>
        <p:spPr>
          <a:xfrm>
            <a:off x="496119" y="2406997"/>
            <a:ext cx="8151763" cy="105593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33000"/>
              </a:lnSpc>
              <a:buSzPct val="100000"/>
              <a:buChar char="•"/>
            </a:pPr>
            <a:r>
              <a:rPr lang="en-US" sz="1100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Over 500 IP professionals in attendance from law firms, companies, government, and academia</a:t>
            </a:r>
            <a:endParaRPr lang="en-US" sz="1100" dirty="0"/>
          </a:p>
          <a:p>
            <a:pPr marL="342900" indent="-342900" algn="l">
              <a:lnSpc>
                <a:spcPct val="133000"/>
              </a:lnSpc>
              <a:buSzPct val="100000"/>
              <a:buChar char="•"/>
            </a:pPr>
            <a:r>
              <a:rPr lang="en-US" sz="1100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Opportunities to connect with in-house counsel and IP leaders from across the United States and internationally</a:t>
            </a:r>
            <a:endParaRPr lang="en-US" sz="1100" dirty="0"/>
          </a:p>
          <a:p>
            <a:pPr marL="342900" indent="-342900" algn="l">
              <a:lnSpc>
                <a:spcPct val="133000"/>
              </a:lnSpc>
              <a:buSzPct val="100000"/>
              <a:buChar char="•"/>
            </a:pPr>
            <a:r>
              <a:rPr lang="en-US" sz="1100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Daily networking events featuring attorneys and in-house counsel from 50+ companies</a:t>
            </a:r>
            <a:endParaRPr lang="en-US" sz="1100" dirty="0"/>
          </a:p>
          <a:p>
            <a:pPr marL="342900" indent="-342900" algn="l">
              <a:lnSpc>
                <a:spcPct val="133000"/>
              </a:lnSpc>
              <a:buSzPct val="100000"/>
              <a:buChar char="•"/>
            </a:pPr>
            <a:r>
              <a:rPr lang="en-US" sz="1100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Comprehensive and cutting-edge content on AI legal risks and opportunities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411733"/>
            <a:ext cx="4172396" cy="3987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250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Companies &amp; Organizations</a:t>
            </a:r>
            <a:endParaRPr lang="en-US" sz="2500" b="1" dirty="0"/>
          </a:p>
        </p:txBody>
      </p:sp>
      <p:sp>
        <p:nvSpPr>
          <p:cNvPr id="3" name="Shape 1"/>
          <p:cNvSpPr/>
          <p:nvPr/>
        </p:nvSpPr>
        <p:spPr>
          <a:xfrm>
            <a:off x="496119" y="1040085"/>
            <a:ext cx="432420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77379" y="1083097"/>
            <a:ext cx="727100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META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992312" y="1040085"/>
            <a:ext cx="727323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73572" y="1083097"/>
            <a:ext cx="1022003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ANTHROPIC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783407" y="1040085"/>
            <a:ext cx="751656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64668" y="1083097"/>
            <a:ext cx="1046336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GENENTECH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2598837" y="1040085"/>
            <a:ext cx="793998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680097" y="1083097"/>
            <a:ext cx="1088678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MIDJOURNEY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456608" y="1040085"/>
            <a:ext cx="544711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537868" y="1083097"/>
            <a:ext cx="839391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LEGORA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96119" y="1410444"/>
            <a:ext cx="693167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77379" y="1453455"/>
            <a:ext cx="98784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RUNWAY AI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253058" y="1410444"/>
            <a:ext cx="385167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334319" y="1453455"/>
            <a:ext cx="67984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NIKE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1701998" y="1410444"/>
            <a:ext cx="1724992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783259" y="1453455"/>
            <a:ext cx="2019672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DIGITAL ENTERTAINMENT GROUP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490764" y="1410444"/>
            <a:ext cx="1503611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572024" y="1453455"/>
            <a:ext cx="1798290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QUALCOMM INCORPORATED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5058147" y="1410444"/>
            <a:ext cx="1975396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139407" y="1453455"/>
            <a:ext cx="2270075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TEVA PHARMACEUTICALS INDUSTRIES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96119" y="1780803"/>
            <a:ext cx="778966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77379" y="1823814"/>
            <a:ext cx="1073646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PDC BRANDS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1338858" y="1780803"/>
            <a:ext cx="785068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420118" y="1823814"/>
            <a:ext cx="1079748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TOLMAR INC.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187699" y="1780803"/>
            <a:ext cx="1037779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268959" y="1823814"/>
            <a:ext cx="1332458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BEONE MEDICINES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3289250" y="1780803"/>
            <a:ext cx="763637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370511" y="1823814"/>
            <a:ext cx="105831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AOP HEALTH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116660" y="1780803"/>
            <a:ext cx="368424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197921" y="1823814"/>
            <a:ext cx="663104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CNA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496119" y="2151162"/>
            <a:ext cx="558775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77379" y="2194173"/>
            <a:ext cx="853455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ELASTIC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118667" y="2151162"/>
            <a:ext cx="1817712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199927" y="2194173"/>
            <a:ext cx="2112392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PROMISE ADVANCED IMAGINATION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3000152" y="2151162"/>
            <a:ext cx="413072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081412" y="2194173"/>
            <a:ext cx="707752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UBER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3476997" y="2151162"/>
            <a:ext cx="1132433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3558257" y="2194173"/>
            <a:ext cx="1427113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APPLIED MATERIALS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96119" y="2521521"/>
            <a:ext cx="1122462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577379" y="2564532"/>
            <a:ext cx="1417141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PROCTER &amp; GAMBLE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1682353" y="2521521"/>
            <a:ext cx="545157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1763613" y="2564532"/>
            <a:ext cx="83983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ABBOTT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2291283" y="2521521"/>
            <a:ext cx="483394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2372544" y="2564532"/>
            <a:ext cx="778073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USPTO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2838450" y="2521521"/>
            <a:ext cx="409575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2919710" y="2564532"/>
            <a:ext cx="704255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TTAB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496119" y="2808610"/>
            <a:ext cx="3646959" cy="3987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250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Law Firms</a:t>
            </a:r>
            <a:endParaRPr lang="en-US" sz="2500" b="1" dirty="0"/>
          </a:p>
        </p:txBody>
      </p:sp>
      <p:sp>
        <p:nvSpPr>
          <p:cNvPr id="50" name="Shape 48"/>
          <p:cNvSpPr/>
          <p:nvPr/>
        </p:nvSpPr>
        <p:spPr>
          <a:xfrm>
            <a:off x="496119" y="3379515"/>
            <a:ext cx="654769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77379" y="3422526"/>
            <a:ext cx="949449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DLA PIPER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1214661" y="3379515"/>
            <a:ext cx="659234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1295921" y="3422526"/>
            <a:ext cx="953914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FINNEGAN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1937668" y="3379515"/>
            <a:ext cx="1013817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2018928" y="3422526"/>
            <a:ext cx="130849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KIRKLAND &amp; ELLIS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3015258" y="3379515"/>
            <a:ext cx="1403821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3096518" y="3422526"/>
            <a:ext cx="1698501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NORTON ROSE FULBRIGHT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4482852" y="3379515"/>
            <a:ext cx="1013073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4564112" y="3422526"/>
            <a:ext cx="1307753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BANNER WITCOFF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496119" y="3749873"/>
            <a:ext cx="1048196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577379" y="3792885"/>
            <a:ext cx="1342876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KNOBBE MARTENS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1608088" y="3749873"/>
            <a:ext cx="1118518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1689348" y="3792885"/>
            <a:ext cx="141319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LATHAM &amp; WATKINS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2790379" y="3749873"/>
            <a:ext cx="1099989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2871639" y="3792885"/>
            <a:ext cx="1394668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GOODWIN PROCTER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3954140" y="3749873"/>
            <a:ext cx="1282675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4035400" y="3792885"/>
            <a:ext cx="1577355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MORRISON &amp; FOERSTER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5300588" y="3749873"/>
            <a:ext cx="1145456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5381848" y="3792885"/>
            <a:ext cx="1440135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O'MELVENY &amp; MYERS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496119" y="4120232"/>
            <a:ext cx="1946300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577379" y="4163244"/>
            <a:ext cx="2240979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WILSON SONSINI GOODRICH &amp; ROSATI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2506191" y="4120232"/>
            <a:ext cx="1918618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2587451" y="4163244"/>
            <a:ext cx="221329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KILPATRICK TOWNSEND &amp; STOCKTON</a:t>
            </a:r>
            <a:endParaRPr lang="en-US" sz="800" dirty="0"/>
          </a:p>
        </p:txBody>
      </p:sp>
      <p:sp>
        <p:nvSpPr>
          <p:cNvPr id="74" name="Shape 72"/>
          <p:cNvSpPr/>
          <p:nvPr/>
        </p:nvSpPr>
        <p:spPr>
          <a:xfrm>
            <a:off x="4488582" y="4120232"/>
            <a:ext cx="1850380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3"/>
          <p:cNvSpPr/>
          <p:nvPr/>
        </p:nvSpPr>
        <p:spPr>
          <a:xfrm>
            <a:off x="4569842" y="4163244"/>
            <a:ext cx="2145060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STERNE KESSLER GOLDSTEIN &amp; FOX</a:t>
            </a:r>
            <a:endParaRPr lang="en-US" sz="800" dirty="0"/>
          </a:p>
        </p:txBody>
      </p:sp>
      <p:sp>
        <p:nvSpPr>
          <p:cNvPr id="76" name="Shape 74"/>
          <p:cNvSpPr/>
          <p:nvPr/>
        </p:nvSpPr>
        <p:spPr>
          <a:xfrm>
            <a:off x="6402735" y="4120232"/>
            <a:ext cx="908372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5"/>
          <p:cNvSpPr/>
          <p:nvPr/>
        </p:nvSpPr>
        <p:spPr>
          <a:xfrm>
            <a:off x="6483995" y="4163244"/>
            <a:ext cx="1203052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HAYNES BOONE</a:t>
            </a:r>
            <a:endParaRPr lang="en-US" sz="800" dirty="0"/>
          </a:p>
        </p:txBody>
      </p:sp>
      <p:sp>
        <p:nvSpPr>
          <p:cNvPr id="78" name="Shape 76"/>
          <p:cNvSpPr/>
          <p:nvPr/>
        </p:nvSpPr>
        <p:spPr>
          <a:xfrm>
            <a:off x="7374880" y="4120232"/>
            <a:ext cx="1175668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7"/>
          <p:cNvSpPr/>
          <p:nvPr/>
        </p:nvSpPr>
        <p:spPr>
          <a:xfrm>
            <a:off x="7456140" y="4163244"/>
            <a:ext cx="147034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GREENBERG TRAURIG</a:t>
            </a:r>
            <a:endParaRPr lang="en-US" sz="800" dirty="0"/>
          </a:p>
        </p:txBody>
      </p:sp>
      <p:sp>
        <p:nvSpPr>
          <p:cNvPr id="80" name="Shape 78"/>
          <p:cNvSpPr/>
          <p:nvPr/>
        </p:nvSpPr>
        <p:spPr>
          <a:xfrm>
            <a:off x="496119" y="4490591"/>
            <a:ext cx="1126703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79"/>
          <p:cNvSpPr/>
          <p:nvPr/>
        </p:nvSpPr>
        <p:spPr>
          <a:xfrm>
            <a:off x="577379" y="4533602"/>
            <a:ext cx="1421383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CROWELL &amp; MORING</a:t>
            </a:r>
            <a:endParaRPr lang="en-US" sz="800" dirty="0"/>
          </a:p>
        </p:txBody>
      </p:sp>
      <p:sp>
        <p:nvSpPr>
          <p:cNvPr id="82" name="Shape 80"/>
          <p:cNvSpPr/>
          <p:nvPr/>
        </p:nvSpPr>
        <p:spPr>
          <a:xfrm>
            <a:off x="1686595" y="4490591"/>
            <a:ext cx="1018580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Text 81"/>
          <p:cNvSpPr/>
          <p:nvPr/>
        </p:nvSpPr>
        <p:spPr>
          <a:xfrm>
            <a:off x="1767855" y="4533602"/>
            <a:ext cx="1313259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COZEN O'CONNOR</a:t>
            </a:r>
            <a:endParaRPr lang="en-US" sz="800" dirty="0"/>
          </a:p>
        </p:txBody>
      </p:sp>
      <p:sp>
        <p:nvSpPr>
          <p:cNvPr id="84" name="Shape 82"/>
          <p:cNvSpPr/>
          <p:nvPr/>
        </p:nvSpPr>
        <p:spPr>
          <a:xfrm>
            <a:off x="2768947" y="4490591"/>
            <a:ext cx="989558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2850207" y="4533602"/>
            <a:ext cx="1284238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FOX ROTHSCHILD</a:t>
            </a:r>
            <a:endParaRPr lang="en-US" sz="800" dirty="0"/>
          </a:p>
        </p:txBody>
      </p:sp>
      <p:sp>
        <p:nvSpPr>
          <p:cNvPr id="86" name="Shape 84"/>
          <p:cNvSpPr/>
          <p:nvPr/>
        </p:nvSpPr>
        <p:spPr>
          <a:xfrm>
            <a:off x="3822278" y="4490591"/>
            <a:ext cx="1259607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Text 85"/>
          <p:cNvSpPr/>
          <p:nvPr/>
        </p:nvSpPr>
        <p:spPr>
          <a:xfrm>
            <a:off x="3903538" y="4533602"/>
            <a:ext cx="1554287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BARNES &amp; THORNBURG</a:t>
            </a:r>
            <a:endParaRPr lang="en-US" sz="800" dirty="0"/>
          </a:p>
        </p:txBody>
      </p:sp>
      <p:sp>
        <p:nvSpPr>
          <p:cNvPr id="88" name="Shape 86"/>
          <p:cNvSpPr/>
          <p:nvPr/>
        </p:nvSpPr>
        <p:spPr>
          <a:xfrm>
            <a:off x="5145658" y="4490591"/>
            <a:ext cx="998265" cy="241176"/>
          </a:xfrm>
          <a:prstGeom prst="roundRect">
            <a:avLst>
              <a:gd name="adj" fmla="val 6348"/>
            </a:avLst>
          </a:prstGeom>
          <a:noFill/>
          <a:ln w="4763">
            <a:solidFill>
              <a:srgbClr val="2150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87"/>
          <p:cNvSpPr/>
          <p:nvPr/>
        </p:nvSpPr>
        <p:spPr>
          <a:xfrm>
            <a:off x="5226918" y="4533602"/>
            <a:ext cx="1292944" cy="1551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8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HOLLAND &amp; HART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454447"/>
            <a:ext cx="2441897" cy="2480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550" b="1" dirty="0">
                <a:solidFill>
                  <a:srgbClr val="D4A574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Highlights</a:t>
            </a:r>
            <a:endParaRPr lang="en-US" sz="1550" b="1" dirty="0"/>
          </a:p>
        </p:txBody>
      </p:sp>
      <p:sp>
        <p:nvSpPr>
          <p:cNvPr id="3" name="Shape 1"/>
          <p:cNvSpPr/>
          <p:nvPr/>
        </p:nvSpPr>
        <p:spPr>
          <a:xfrm>
            <a:off x="496119" y="841400"/>
            <a:ext cx="2670944" cy="1864742"/>
          </a:xfrm>
          <a:prstGeom prst="roundRect">
            <a:avLst>
              <a:gd name="adj" fmla="val 798"/>
            </a:avLst>
          </a:prstGeom>
          <a:solidFill>
            <a:srgbClr val="FFFFFF"/>
          </a:solidFill>
          <a:ln w="14288">
            <a:solidFill>
              <a:srgbClr val="D8D4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09600" y="954881"/>
            <a:ext cx="2106588" cy="1860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 &amp; Emerging Technology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609600" y="1182588"/>
            <a:ext cx="2443981" cy="3239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6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Featured Speakers &amp; Organizations:</a:t>
            </a:r>
            <a:r>
              <a:rPr lang="en-US" sz="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Max Sills (Midjourney), Kyle Poe (Legora), Daniel Etcovitch (Anthropic), Scott Minden (Meta), Derek Scott (Genentech)</a:t>
            </a:r>
            <a:endParaRPr lang="en-US" sz="600" dirty="0"/>
          </a:p>
        </p:txBody>
      </p:sp>
      <p:sp>
        <p:nvSpPr>
          <p:cNvPr id="6" name="Text 4"/>
          <p:cNvSpPr/>
          <p:nvPr/>
        </p:nvSpPr>
        <p:spPr>
          <a:xfrm>
            <a:off x="609600" y="1548185"/>
            <a:ext cx="2443981" cy="858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Practical AI governance and risk-management strategies for clients</a:t>
            </a:r>
            <a:endParaRPr lang="en-US" sz="750" dirty="0"/>
          </a:p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Real-world applications of AI tools in IP practice and workflows</a:t>
            </a:r>
            <a:endParaRPr lang="en-US" sz="750" dirty="0"/>
          </a:p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Evolving guidance on AI-generated content, authorship, and ownership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3236491" y="841400"/>
            <a:ext cx="2670944" cy="1864742"/>
          </a:xfrm>
          <a:prstGeom prst="roundRect">
            <a:avLst>
              <a:gd name="adj" fmla="val 798"/>
            </a:avLst>
          </a:prstGeom>
          <a:solidFill>
            <a:srgbClr val="FFFFFF"/>
          </a:solidFill>
          <a:ln w="14288">
            <a:solidFill>
              <a:srgbClr val="D8D4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349972" y="954881"/>
            <a:ext cx="2443981" cy="37207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Patent, Trademark &amp; Copyright Developments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349972" y="1368623"/>
            <a:ext cx="2443981" cy="3239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6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Featured Speakers &amp; Organizations:</a:t>
            </a:r>
            <a:r>
              <a:rPr lang="en-US" sz="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Eric Goldman (Santa Clara University School of Law), Judge Jennifer Elgin (USPTO TTAB), Carolyn Kosowsk (USPTO OPLA)</a:t>
            </a:r>
            <a:endParaRPr lang="en-US" sz="600" dirty="0"/>
          </a:p>
        </p:txBody>
      </p:sp>
      <p:sp>
        <p:nvSpPr>
          <p:cNvPr id="10" name="Text 8"/>
          <p:cNvSpPr/>
          <p:nvPr/>
        </p:nvSpPr>
        <p:spPr>
          <a:xfrm>
            <a:off x="3349972" y="1734220"/>
            <a:ext cx="2443981" cy="858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Updates on subject matter eligibility, PTAB practice, and prosecution strategy</a:t>
            </a:r>
            <a:endParaRPr lang="en-US" sz="750" dirty="0"/>
          </a:p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Trademark enforcement and "failure-to-function" developments</a:t>
            </a:r>
            <a:endParaRPr lang="en-US" sz="750" dirty="0"/>
          </a:p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Copyright liability, DMCA, and intermediary platform considerations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5976863" y="841400"/>
            <a:ext cx="2670944" cy="1864742"/>
          </a:xfrm>
          <a:prstGeom prst="roundRect">
            <a:avLst>
              <a:gd name="adj" fmla="val 798"/>
            </a:avLst>
          </a:prstGeom>
          <a:solidFill>
            <a:srgbClr val="FFFFFF"/>
          </a:solidFill>
          <a:ln w="14288">
            <a:solidFill>
              <a:srgbClr val="D8D4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090345" y="954881"/>
            <a:ext cx="2443981" cy="37207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Business Development &amp; Practice Management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090345" y="1368623"/>
            <a:ext cx="2443981" cy="3239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6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Featured Speakers &amp; Organizations:</a:t>
            </a:r>
            <a:r>
              <a:rPr lang="en-US" sz="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Gina Steele (Steele Leadership), IP leaders from Nike, Genentech, Klarquist, Finnegan, Kelly IP, among others</a:t>
            </a:r>
            <a:endParaRPr lang="en-US" sz="600" dirty="0"/>
          </a:p>
        </p:txBody>
      </p:sp>
      <p:sp>
        <p:nvSpPr>
          <p:cNvPr id="14" name="Text 12"/>
          <p:cNvSpPr/>
          <p:nvPr/>
        </p:nvSpPr>
        <p:spPr>
          <a:xfrm>
            <a:off x="6090345" y="1734220"/>
            <a:ext cx="2443981" cy="85844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Networking with in-house counsel from 50+ companies</a:t>
            </a:r>
            <a:endParaRPr lang="en-US" sz="750" dirty="0"/>
          </a:p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Skills-focused workshops on drafting, examiner interviews, negotiations, and client counseling</a:t>
            </a:r>
            <a:endParaRPr lang="en-US" sz="750" dirty="0"/>
          </a:p>
          <a:p>
            <a:pPr marL="342900" indent="-342900" algn="l">
              <a:lnSpc>
                <a:spcPct val="113000"/>
              </a:lnSpc>
              <a:buSzPct val="100000"/>
              <a:buChar char="•"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Practical insights from leading law firms, in-house counsel, and government representatives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496119" y="2810321"/>
            <a:ext cx="2848942" cy="2480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550" b="1" dirty="0">
                <a:solidFill>
                  <a:srgbClr val="D4A574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Keynotes &amp; Skills Workshops</a:t>
            </a:r>
            <a:endParaRPr lang="en-US" sz="1550" b="1" dirty="0"/>
          </a:p>
        </p:txBody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326" y="3167435"/>
            <a:ext cx="148828" cy="148828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818555" y="3162523"/>
            <a:ext cx="2336974" cy="2699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750" b="1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Keynote Speaker: Derek Scott, Vice President Intellectual Property at Genentech</a:t>
            </a:r>
            <a:endParaRPr lang="en-US" sz="750" dirty="0"/>
          </a:p>
        </p:txBody>
      </p:sp>
      <p:sp>
        <p:nvSpPr>
          <p:cNvPr id="18" name="Text 15"/>
          <p:cNvSpPr/>
          <p:nvPr/>
        </p:nvSpPr>
        <p:spPr>
          <a:xfrm>
            <a:off x="818555" y="3474169"/>
            <a:ext cx="2336974" cy="1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AI is driving major transformation across the pharmaceutical lifecycle, creating both immediate efficiency gains and long-term innovation opportunities.</a:t>
            </a:r>
            <a:endParaRPr lang="en-US" sz="750" dirty="0"/>
          </a:p>
          <a:p>
            <a:pPr marL="0" indent="0" algn="l">
              <a:lnSpc>
                <a:spcPct val="113000"/>
              </a:lnSpc>
              <a:buNone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Successful AI integration requires strong governance, thoughtful IP and data strategies, and continued reliance on human judgment and strategic decision-making.</a:t>
            </a:r>
            <a:endParaRPr lang="en-US" sz="750" dirty="0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79502" y="3167435"/>
            <a:ext cx="148828" cy="148828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3564731" y="3162523"/>
            <a:ext cx="2794174" cy="1349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750" b="1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Keynote Speaker: Scott Minden, Meta</a:t>
            </a:r>
            <a:endParaRPr lang="en-US" sz="750" dirty="0"/>
          </a:p>
        </p:txBody>
      </p:sp>
      <p:sp>
        <p:nvSpPr>
          <p:cNvPr id="21" name="Text 17"/>
          <p:cNvSpPr/>
          <p:nvPr/>
        </p:nvSpPr>
        <p:spPr>
          <a:xfrm>
            <a:off x="3564731" y="3339182"/>
            <a:ext cx="2336974" cy="1349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AI is delivering the greatest near-term value through automation of repetitive IP tasks, enabling legal teams to operate more efficiently while reallocating attorney time toward strategic counseling and decision-making.</a:t>
            </a:r>
            <a:endParaRPr lang="en-US" sz="750" dirty="0"/>
          </a:p>
          <a:p>
            <a:pPr marL="0" indent="0" algn="l">
              <a:lnSpc>
                <a:spcPct val="113000"/>
              </a:lnSpc>
              <a:buNone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Successful AI integration depends on thoughtful governance, integrated data systems, and human oversight to manage accuracy, confidentiality, privilege, and broader legal and reputational risks.</a:t>
            </a:r>
            <a:endParaRPr lang="en-US" sz="75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5679" y="3167435"/>
            <a:ext cx="148828" cy="14882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310908" y="3162523"/>
            <a:ext cx="2336974" cy="2699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750" b="1" dirty="0">
                <a:solidFill>
                  <a:srgbClr val="1F3A7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Skills Workshop: It's All About the Prompts! The AI Prompts</a:t>
            </a:r>
            <a:endParaRPr lang="en-US" sz="750" dirty="0"/>
          </a:p>
        </p:txBody>
      </p:sp>
      <p:sp>
        <p:nvSpPr>
          <p:cNvPr id="24" name="Text 19"/>
          <p:cNvSpPr/>
          <p:nvPr/>
        </p:nvSpPr>
        <p:spPr>
          <a:xfrm>
            <a:off x="6310908" y="3474169"/>
            <a:ext cx="2336974" cy="71660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13000"/>
              </a:lnSpc>
              <a:buNone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Led by: Ann McCrackin (AI-Enabled Attorney LLC)</a:t>
            </a:r>
            <a:endParaRPr lang="en-US" sz="750" dirty="0"/>
          </a:p>
          <a:p>
            <a:pPr marL="0" indent="0" algn="l">
              <a:lnSpc>
                <a:spcPct val="113000"/>
              </a:lnSpc>
              <a:spcAft>
                <a:spcPts val="300"/>
              </a:spcAft>
              <a:buNone/>
            </a:pPr>
            <a:r>
              <a:rPr lang="en-US" sz="7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Hands-on session focused on crafting effective AI prompts to improve legal, business, and IP-related AI outputs and workflows.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697855"/>
            <a:ext cx="3115270" cy="3322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205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 Substantive Topics</a:t>
            </a:r>
            <a:endParaRPr lang="en-US" sz="2050" b="1" dirty="0"/>
          </a:p>
        </p:txBody>
      </p:sp>
      <p:sp>
        <p:nvSpPr>
          <p:cNvPr id="3" name="Shape 1"/>
          <p:cNvSpPr/>
          <p:nvPr/>
        </p:nvSpPr>
        <p:spPr>
          <a:xfrm>
            <a:off x="496119" y="1189583"/>
            <a:ext cx="2664098" cy="1785045"/>
          </a:xfrm>
          <a:prstGeom prst="roundRect">
            <a:avLst>
              <a:gd name="adj" fmla="val 893"/>
            </a:avLst>
          </a:prstGeom>
          <a:solidFill>
            <a:srgbClr val="FFFFFF"/>
          </a:solidFill>
          <a:ln w="14288">
            <a:solidFill>
              <a:srgbClr val="D8D4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16669" y="1310134"/>
            <a:ext cx="2422996" cy="3985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5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 Governance &amp; Professional Responsibility</a:t>
            </a:r>
            <a:endParaRPr lang="en-US" sz="1250" b="1" dirty="0"/>
          </a:p>
        </p:txBody>
      </p:sp>
      <p:sp>
        <p:nvSpPr>
          <p:cNvPr id="5" name="Text 3"/>
          <p:cNvSpPr/>
          <p:nvPr/>
        </p:nvSpPr>
        <p:spPr>
          <a:xfrm>
            <a:off x="616669" y="1756470"/>
            <a:ext cx="2422996" cy="121815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Ethical and malpractice considerations surrounding generative AI use in legal practice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Human oversight, verification, and confidentiality safeguards when using AI tools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Practical approaches to implementing AI responsibly within law firms and client workflows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239914" y="1189583"/>
            <a:ext cx="2664098" cy="1785045"/>
          </a:xfrm>
          <a:prstGeom prst="roundRect">
            <a:avLst>
              <a:gd name="adj" fmla="val 893"/>
            </a:avLst>
          </a:prstGeom>
          <a:solidFill>
            <a:srgbClr val="FFFFFF"/>
          </a:solidFill>
          <a:ln w="14288">
            <a:solidFill>
              <a:srgbClr val="D8D4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360465" y="1310134"/>
            <a:ext cx="2052042" cy="199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5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 &amp; IP Ownership</a:t>
            </a:r>
            <a:endParaRPr lang="en-US" sz="1250" b="1" dirty="0"/>
          </a:p>
        </p:txBody>
      </p:sp>
      <p:sp>
        <p:nvSpPr>
          <p:cNvPr id="8" name="Text 6"/>
          <p:cNvSpPr/>
          <p:nvPr/>
        </p:nvSpPr>
        <p:spPr>
          <a:xfrm>
            <a:off x="3360465" y="1557189"/>
            <a:ext cx="2422996" cy="94877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Emerging questions surrounding AI inventorship, authorship, and protectability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Copyright Office and USPTO approaches to AI-assisted works and inventions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Ownership, attribution, and evidentiary issues tied to AI-generated outputs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5983709" y="1189583"/>
            <a:ext cx="2664098" cy="1785045"/>
          </a:xfrm>
          <a:prstGeom prst="roundRect">
            <a:avLst>
              <a:gd name="adj" fmla="val 893"/>
            </a:avLst>
          </a:prstGeom>
          <a:solidFill>
            <a:srgbClr val="FFFFFF"/>
          </a:solidFill>
          <a:ln w="14288">
            <a:solidFill>
              <a:srgbClr val="D8D4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104260" y="1310134"/>
            <a:ext cx="2422996" cy="39856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5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AI-Driven Enforcement &amp; Litigation Risks</a:t>
            </a:r>
            <a:endParaRPr lang="en-US" sz="1250" b="1" dirty="0"/>
          </a:p>
        </p:txBody>
      </p:sp>
      <p:sp>
        <p:nvSpPr>
          <p:cNvPr id="11" name="Text 9"/>
          <p:cNvSpPr/>
          <p:nvPr/>
        </p:nvSpPr>
        <p:spPr>
          <a:xfrm>
            <a:off x="6104260" y="1756470"/>
            <a:ext cx="2422996" cy="94877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Trade secret, copyright, and trademark risks associated with generative AI systems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Platform liability, infringement exposure, and intermediary responsibility developments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AI-related evidentiary and authentication challenges before the USPTO and TTAB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96119" y="3094211"/>
            <a:ext cx="2052042" cy="199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250" b="1" dirty="0">
                <a:solidFill>
                  <a:srgbClr val="1F3A7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Key Takeaways</a:t>
            </a:r>
            <a:endParaRPr lang="en-US" sz="1250" b="1" dirty="0"/>
          </a:p>
        </p:txBody>
      </p:sp>
      <p:sp>
        <p:nvSpPr>
          <p:cNvPr id="13" name="Text 11"/>
          <p:cNvSpPr/>
          <p:nvPr/>
        </p:nvSpPr>
        <p:spPr>
          <a:xfrm>
            <a:off x="496119" y="3413075"/>
            <a:ext cx="8151763" cy="103249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Human judgment remains a critical advantage in AI deployment, particularly in evaluating credibility, context, and strategic decision-making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AI prompts alone are generally not protectable under existing IP frameworks unless they contain sufficiently expressive and documentable creative input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Legal teams must embrace AI responsibly through clear governance, precise prompting, safeguards, and meaningful human review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Significant changes to existing patent, trademark, and copyright frameworks may be premature while AI technology and use cases continue to evolve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AI is expected to augment — not replace — attorney training and professional development, particularly for junior practitioners</a:t>
            </a:r>
            <a:endParaRPr lang="en-US" sz="800" dirty="0"/>
          </a:p>
          <a:p>
            <a:pPr marL="342900" indent="-342900" algn="l">
              <a:lnSpc>
                <a:spcPct val="117000"/>
              </a:lnSpc>
              <a:buSzPct val="100000"/>
              <a:buChar char="•"/>
            </a:pPr>
            <a:r>
              <a:rPr lang="en-US" sz="8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Organizations that effectively integrate AI into existing legal and business workflows may gain significant operational and competitive advantages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760</Words>
  <Application>Microsoft Office PowerPoint</Application>
  <PresentationFormat>On-screen Show (16:9)</PresentationFormat>
  <Paragraphs>100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Heebo</vt:lpstr>
      <vt:lpstr>Crimson Pro Semi 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>Eliya Bernstein</cp:lastModifiedBy>
  <cp:revision>2</cp:revision>
  <dcterms:created xsi:type="dcterms:W3CDTF">2026-05-19T17:23:08Z</dcterms:created>
  <dcterms:modified xsi:type="dcterms:W3CDTF">2026-05-19T17:26:00Z</dcterms:modified>
</cp:coreProperties>
</file>